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Space Mono" charset="1" panose="02000509040000020004"/>
      <p:regular r:id="rId29"/>
    </p:embeddedFont>
    <p:embeddedFont>
      <p:font typeface="Space Mono Bold" charset="1" panose="02000809030000020004"/>
      <p:regular r:id="rId30"/>
    </p:embeddedFont>
    <p:embeddedFont>
      <p:font typeface="Open Sans Bold" charset="1" panose="020B0806030504020204"/>
      <p:regular r:id="rId31"/>
    </p:embeddedFont>
    <p:embeddedFont>
      <p:font typeface="Open Sans" charset="1" panose="020B0606030504020204"/>
      <p:regular r:id="rId32"/>
    </p:embeddedFont>
    <p:embeddedFont>
      <p:font typeface="Now Bold" charset="1" panose="00000800000000000000"/>
      <p:regular r:id="rId33"/>
    </p:embeddedFont>
    <p:embeddedFont>
      <p:font typeface="Space Mono Italics" charset="1" panose="02000509090000090004"/>
      <p:regular r:id="rId34"/>
    </p:embeddedFont>
    <p:embeddedFont>
      <p:font typeface="Now" charset="1" panose="00000500000000000000"/>
      <p:regular r:id="rId35"/>
    </p:embeddedFont>
    <p:embeddedFont>
      <p:font typeface="Gliker Bold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https://mascotas-9e2a1.firebaseapp.com/__/auth/action?mode=action&amp;oobCode=code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https://console.firebase.google.com/u/1/project/mascotas-9e2a1/storage/mascotas-9e2a1.appspot.com/files?hl=es-419" TargetMode="External" Type="http://schemas.openxmlformats.org/officeDocument/2006/relationships/hyperlink"/><Relationship Id="rId8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21.png" Type="http://schemas.openxmlformats.org/officeDocument/2006/relationships/image"/><Relationship Id="rId6" Target="../media/image16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3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95461"/>
            <a:ext cx="9072009" cy="4909947"/>
            <a:chOff x="0" y="0"/>
            <a:chExt cx="2389336" cy="1293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9336" cy="1293155"/>
            </a:xfrm>
            <a:custGeom>
              <a:avLst/>
              <a:gdLst/>
              <a:ahLst/>
              <a:cxnLst/>
              <a:rect r="r" b="b" t="t" l="l"/>
              <a:pathLst>
                <a:path h="1293155" w="2389336">
                  <a:moveTo>
                    <a:pt x="21335" y="0"/>
                  </a:moveTo>
                  <a:lnTo>
                    <a:pt x="2368001" y="0"/>
                  </a:lnTo>
                  <a:cubicBezTo>
                    <a:pt x="2379784" y="0"/>
                    <a:pt x="2389336" y="9552"/>
                    <a:pt x="2389336" y="21335"/>
                  </a:cubicBezTo>
                  <a:lnTo>
                    <a:pt x="2389336" y="1271820"/>
                  </a:lnTo>
                  <a:cubicBezTo>
                    <a:pt x="2389336" y="1277478"/>
                    <a:pt x="2387088" y="1282905"/>
                    <a:pt x="2383087" y="1286906"/>
                  </a:cubicBezTo>
                  <a:cubicBezTo>
                    <a:pt x="2379086" y="1290907"/>
                    <a:pt x="2373659" y="1293155"/>
                    <a:pt x="2368001" y="1293155"/>
                  </a:cubicBezTo>
                  <a:lnTo>
                    <a:pt x="21335" y="1293155"/>
                  </a:lnTo>
                  <a:cubicBezTo>
                    <a:pt x="15676" y="1293155"/>
                    <a:pt x="10250" y="1290907"/>
                    <a:pt x="6249" y="1286906"/>
                  </a:cubicBezTo>
                  <a:cubicBezTo>
                    <a:pt x="2248" y="1282905"/>
                    <a:pt x="0" y="1277478"/>
                    <a:pt x="0" y="1271820"/>
                  </a:cubicBezTo>
                  <a:lnTo>
                    <a:pt x="0" y="21335"/>
                  </a:lnTo>
                  <a:cubicBezTo>
                    <a:pt x="0" y="15676"/>
                    <a:pt x="2248" y="10250"/>
                    <a:pt x="6249" y="6249"/>
                  </a:cubicBezTo>
                  <a:cubicBezTo>
                    <a:pt x="10250" y="2248"/>
                    <a:pt x="15676" y="0"/>
                    <a:pt x="213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89336" cy="1331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35067" y="1454019"/>
            <a:ext cx="7717601" cy="7686959"/>
          </a:xfrm>
          <a:custGeom>
            <a:avLst/>
            <a:gdLst/>
            <a:ahLst/>
            <a:cxnLst/>
            <a:rect r="r" b="b" t="t" l="l"/>
            <a:pathLst>
              <a:path h="7686959" w="7717601">
                <a:moveTo>
                  <a:pt x="0" y="0"/>
                </a:moveTo>
                <a:lnTo>
                  <a:pt x="7717601" y="0"/>
                </a:lnTo>
                <a:lnTo>
                  <a:pt x="7717601" y="7686959"/>
                </a:lnTo>
                <a:lnTo>
                  <a:pt x="0" y="768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9" r="0" b="-19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8451" y="5636159"/>
            <a:ext cx="633602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Red social enfocada en las mascotas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y refugios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2695" y="5877310"/>
            <a:ext cx="8559270" cy="1957933"/>
          </a:xfrm>
          <a:custGeom>
            <a:avLst/>
            <a:gdLst/>
            <a:ahLst/>
            <a:cxnLst/>
            <a:rect r="r" b="b" t="t" l="l"/>
            <a:pathLst>
              <a:path h="1957933" w="8559270">
                <a:moveTo>
                  <a:pt x="0" y="0"/>
                </a:moveTo>
                <a:lnTo>
                  <a:pt x="8559269" y="0"/>
                </a:lnTo>
                <a:lnTo>
                  <a:pt x="8559269" y="1957933"/>
                </a:lnTo>
                <a:lnTo>
                  <a:pt x="0" y="1957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8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20746" y="1737082"/>
            <a:ext cx="5280562" cy="3563215"/>
            <a:chOff x="0" y="0"/>
            <a:chExt cx="2345448" cy="1582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5448" cy="1582660"/>
            </a:xfrm>
            <a:custGeom>
              <a:avLst/>
              <a:gdLst/>
              <a:ahLst/>
              <a:cxnLst/>
              <a:rect r="r" b="b" t="t" l="l"/>
              <a:pathLst>
                <a:path h="1582660" w="2345448">
                  <a:moveTo>
                    <a:pt x="36653" y="0"/>
                  </a:moveTo>
                  <a:lnTo>
                    <a:pt x="2308795" y="0"/>
                  </a:lnTo>
                  <a:cubicBezTo>
                    <a:pt x="2329038" y="0"/>
                    <a:pt x="2345448" y="16410"/>
                    <a:pt x="2345448" y="36653"/>
                  </a:cubicBezTo>
                  <a:lnTo>
                    <a:pt x="2345448" y="1546007"/>
                  </a:lnTo>
                  <a:cubicBezTo>
                    <a:pt x="2345448" y="1566250"/>
                    <a:pt x="2329038" y="1582660"/>
                    <a:pt x="2308795" y="1582660"/>
                  </a:cubicBezTo>
                  <a:lnTo>
                    <a:pt x="36653" y="1582660"/>
                  </a:lnTo>
                  <a:cubicBezTo>
                    <a:pt x="16410" y="1582660"/>
                    <a:pt x="0" y="1566250"/>
                    <a:pt x="0" y="1546007"/>
                  </a:cubicBezTo>
                  <a:lnTo>
                    <a:pt x="0" y="36653"/>
                  </a:lnTo>
                  <a:cubicBezTo>
                    <a:pt x="0" y="16410"/>
                    <a:pt x="16410" y="0"/>
                    <a:pt x="36653" y="0"/>
                  </a:cubicBezTo>
                  <a:close/>
                </a:path>
              </a:pathLst>
            </a:custGeom>
            <a:solidFill>
              <a:srgbClr val="FFBD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45448" cy="1620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76768"/>
            <a:ext cx="868162" cy="868162"/>
          </a:xfrm>
          <a:custGeom>
            <a:avLst/>
            <a:gdLst/>
            <a:ahLst/>
            <a:cxnLst/>
            <a:rect r="r" b="b" t="t" l="l"/>
            <a:pathLst>
              <a:path h="868162" w="868162">
                <a:moveTo>
                  <a:pt x="0" y="0"/>
                </a:moveTo>
                <a:lnTo>
                  <a:pt x="868162" y="0"/>
                </a:lnTo>
                <a:lnTo>
                  <a:pt x="868162" y="868162"/>
                </a:lnTo>
                <a:lnTo>
                  <a:pt x="0" y="86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9918" y="1737082"/>
            <a:ext cx="3893433" cy="1849254"/>
            <a:chOff x="0" y="0"/>
            <a:chExt cx="1729332" cy="8213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9332" cy="821377"/>
            </a:xfrm>
            <a:custGeom>
              <a:avLst/>
              <a:gdLst/>
              <a:ahLst/>
              <a:cxnLst/>
              <a:rect r="r" b="b" t="t" l="l"/>
              <a:pathLst>
                <a:path h="821377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771665"/>
                  </a:lnTo>
                  <a:cubicBezTo>
                    <a:pt x="1729332" y="799120"/>
                    <a:pt x="1707076" y="821377"/>
                    <a:pt x="1679621" y="821377"/>
                  </a:cubicBezTo>
                  <a:lnTo>
                    <a:pt x="49711" y="821377"/>
                  </a:lnTo>
                  <a:cubicBezTo>
                    <a:pt x="22257" y="821377"/>
                    <a:pt x="0" y="799120"/>
                    <a:pt x="0" y="771665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FFBD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29332" cy="859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49918" y="2466332"/>
            <a:ext cx="38851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08793" y="2703553"/>
            <a:ext cx="609287" cy="609287"/>
          </a:xfrm>
          <a:custGeom>
            <a:avLst/>
            <a:gdLst/>
            <a:ahLst/>
            <a:cxnLst/>
            <a:rect r="r" b="b" t="t" l="l"/>
            <a:pathLst>
              <a:path h="609287" w="609287">
                <a:moveTo>
                  <a:pt x="0" y="0"/>
                </a:moveTo>
                <a:lnTo>
                  <a:pt x="609287" y="0"/>
                </a:lnTo>
                <a:lnTo>
                  <a:pt x="609287" y="609287"/>
                </a:lnTo>
                <a:lnTo>
                  <a:pt x="0" y="609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71883" y="1835813"/>
            <a:ext cx="596309" cy="596309"/>
          </a:xfrm>
          <a:custGeom>
            <a:avLst/>
            <a:gdLst/>
            <a:ahLst/>
            <a:cxnLst/>
            <a:rect r="r" b="b" t="t" l="l"/>
            <a:pathLst>
              <a:path h="596309" w="596309">
                <a:moveTo>
                  <a:pt x="0" y="0"/>
                </a:moveTo>
                <a:lnTo>
                  <a:pt x="596309" y="0"/>
                </a:lnTo>
                <a:lnTo>
                  <a:pt x="596309" y="596308"/>
                </a:lnTo>
                <a:lnTo>
                  <a:pt x="0" y="596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5820156" y="2466332"/>
            <a:ext cx="5281153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395911" y="3219300"/>
            <a:ext cx="467687" cy="467687"/>
          </a:xfrm>
          <a:custGeom>
            <a:avLst/>
            <a:gdLst/>
            <a:ahLst/>
            <a:cxnLst/>
            <a:rect r="r" b="b" t="t" l="l"/>
            <a:pathLst>
              <a:path h="467687" w="467687">
                <a:moveTo>
                  <a:pt x="0" y="0"/>
                </a:moveTo>
                <a:lnTo>
                  <a:pt x="467687" y="0"/>
                </a:lnTo>
                <a:lnTo>
                  <a:pt x="467687" y="467687"/>
                </a:lnTo>
                <a:lnTo>
                  <a:pt x="0" y="467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820746" y="5690822"/>
            <a:ext cx="5280562" cy="2446554"/>
            <a:chOff x="0" y="0"/>
            <a:chExt cx="2345448" cy="1086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45448" cy="1086677"/>
            </a:xfrm>
            <a:custGeom>
              <a:avLst/>
              <a:gdLst/>
              <a:ahLst/>
              <a:cxnLst/>
              <a:rect r="r" b="b" t="t" l="l"/>
              <a:pathLst>
                <a:path h="1086677" w="2345448">
                  <a:moveTo>
                    <a:pt x="36653" y="0"/>
                  </a:moveTo>
                  <a:lnTo>
                    <a:pt x="2308795" y="0"/>
                  </a:lnTo>
                  <a:cubicBezTo>
                    <a:pt x="2329038" y="0"/>
                    <a:pt x="2345448" y="16410"/>
                    <a:pt x="2345448" y="36653"/>
                  </a:cubicBezTo>
                  <a:lnTo>
                    <a:pt x="2345448" y="1050024"/>
                  </a:lnTo>
                  <a:cubicBezTo>
                    <a:pt x="2345448" y="1070267"/>
                    <a:pt x="2329038" y="1086677"/>
                    <a:pt x="2308795" y="1086677"/>
                  </a:cubicBezTo>
                  <a:lnTo>
                    <a:pt x="36653" y="1086677"/>
                  </a:lnTo>
                  <a:cubicBezTo>
                    <a:pt x="16410" y="1086677"/>
                    <a:pt x="0" y="1070267"/>
                    <a:pt x="0" y="1050024"/>
                  </a:cubicBezTo>
                  <a:lnTo>
                    <a:pt x="0" y="36653"/>
                  </a:lnTo>
                  <a:cubicBezTo>
                    <a:pt x="0" y="16410"/>
                    <a:pt x="16410" y="0"/>
                    <a:pt x="36653" y="0"/>
                  </a:cubicBezTo>
                  <a:close/>
                </a:path>
              </a:pathLst>
            </a:custGeom>
            <a:solidFill>
              <a:srgbClr val="FFBD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45448" cy="1124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081335" y="5833697"/>
            <a:ext cx="4782263" cy="2239921"/>
          </a:xfrm>
          <a:custGeom>
            <a:avLst/>
            <a:gdLst/>
            <a:ahLst/>
            <a:cxnLst/>
            <a:rect r="r" b="b" t="t" l="l"/>
            <a:pathLst>
              <a:path h="2239921" w="4782263">
                <a:moveTo>
                  <a:pt x="0" y="0"/>
                </a:moveTo>
                <a:lnTo>
                  <a:pt x="4782263" y="0"/>
                </a:lnTo>
                <a:lnTo>
                  <a:pt x="4782263" y="2239921"/>
                </a:lnTo>
                <a:lnTo>
                  <a:pt x="0" y="2239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329" t="-5619" r="-7551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071883" y="2804773"/>
            <a:ext cx="2141884" cy="34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Identificador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69800" y="760128"/>
            <a:ext cx="6661903" cy="57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999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Firebase Authentication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81335" y="3249720"/>
            <a:ext cx="1682021" cy="34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Proveedores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71883" y="3693472"/>
            <a:ext cx="2141884" cy="34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Fecha Creación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71883" y="4137223"/>
            <a:ext cx="3381708" cy="34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Fecha Acceso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33218" y="1914743"/>
            <a:ext cx="2141884" cy="37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1"/>
              </a:lnSpc>
            </a:pPr>
            <a:r>
              <a:rPr lang="en-US" sz="202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UID Usuario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5743" y="1982576"/>
            <a:ext cx="3792333" cy="33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</a:pPr>
            <a:r>
              <a:rPr lang="en-US" b="true" sz="237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Proveedores de acceso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32380" y="2804773"/>
            <a:ext cx="2788339" cy="34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Email / Contraseña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02664" y="2804773"/>
            <a:ext cx="2141884" cy="34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Email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02664" y="3681144"/>
            <a:ext cx="2141884" cy="34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02664" y="4134424"/>
            <a:ext cx="2141884" cy="34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071883" y="4584969"/>
            <a:ext cx="3381708" cy="34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Password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721714" y="4582170"/>
            <a:ext cx="2141884" cy="34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Hash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6189735" y="6567122"/>
            <a:ext cx="4673863" cy="503793"/>
          </a:xfrm>
          <a:custGeom>
            <a:avLst/>
            <a:gdLst/>
            <a:ahLst/>
            <a:cxnLst/>
            <a:rect r="r" b="b" t="t" l="l"/>
            <a:pathLst>
              <a:path h="503793" w="4673863">
                <a:moveTo>
                  <a:pt x="0" y="0"/>
                </a:moveTo>
                <a:lnTo>
                  <a:pt x="4673863" y="0"/>
                </a:lnTo>
                <a:lnTo>
                  <a:pt x="4673863" y="503793"/>
                </a:lnTo>
                <a:lnTo>
                  <a:pt x="0" y="503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726" t="-170565" r="-7726" b="-19903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1978721" y="1737082"/>
            <a:ext cx="5280562" cy="7915843"/>
            <a:chOff x="0" y="0"/>
            <a:chExt cx="2345448" cy="35159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345448" cy="3515952"/>
            </a:xfrm>
            <a:custGeom>
              <a:avLst/>
              <a:gdLst/>
              <a:ahLst/>
              <a:cxnLst/>
              <a:rect r="r" b="b" t="t" l="l"/>
              <a:pathLst>
                <a:path h="3515952" w="2345448">
                  <a:moveTo>
                    <a:pt x="36653" y="0"/>
                  </a:moveTo>
                  <a:lnTo>
                    <a:pt x="2308795" y="0"/>
                  </a:lnTo>
                  <a:cubicBezTo>
                    <a:pt x="2329038" y="0"/>
                    <a:pt x="2345448" y="16410"/>
                    <a:pt x="2345448" y="36653"/>
                  </a:cubicBezTo>
                  <a:lnTo>
                    <a:pt x="2345448" y="3479299"/>
                  </a:lnTo>
                  <a:cubicBezTo>
                    <a:pt x="2345448" y="3499541"/>
                    <a:pt x="2329038" y="3515952"/>
                    <a:pt x="2308795" y="3515952"/>
                  </a:cubicBezTo>
                  <a:lnTo>
                    <a:pt x="36653" y="3515952"/>
                  </a:lnTo>
                  <a:cubicBezTo>
                    <a:pt x="16410" y="3515952"/>
                    <a:pt x="0" y="3499541"/>
                    <a:pt x="0" y="3479299"/>
                  </a:cubicBezTo>
                  <a:lnTo>
                    <a:pt x="0" y="36653"/>
                  </a:lnTo>
                  <a:cubicBezTo>
                    <a:pt x="0" y="16410"/>
                    <a:pt x="16410" y="0"/>
                    <a:pt x="36653" y="0"/>
                  </a:cubicBezTo>
                  <a:close/>
                </a:path>
              </a:pathLst>
            </a:custGeom>
            <a:solidFill>
              <a:srgbClr val="FFBD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345448" cy="3554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2229858" y="1835813"/>
            <a:ext cx="596309" cy="596309"/>
          </a:xfrm>
          <a:custGeom>
            <a:avLst/>
            <a:gdLst/>
            <a:ahLst/>
            <a:cxnLst/>
            <a:rect r="r" b="b" t="t" l="l"/>
            <a:pathLst>
              <a:path h="596309" w="596309">
                <a:moveTo>
                  <a:pt x="0" y="0"/>
                </a:moveTo>
                <a:lnTo>
                  <a:pt x="596308" y="0"/>
                </a:lnTo>
                <a:lnTo>
                  <a:pt x="596308" y="596308"/>
                </a:lnTo>
                <a:lnTo>
                  <a:pt x="0" y="596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6" id="36"/>
          <p:cNvSpPr/>
          <p:nvPr/>
        </p:nvSpPr>
        <p:spPr>
          <a:xfrm flipV="true">
            <a:off x="11978130" y="2466332"/>
            <a:ext cx="5281153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12229858" y="2804773"/>
            <a:ext cx="4713529" cy="34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Remitente: MascotAPP Verificación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239309" y="3168456"/>
            <a:ext cx="4704078" cy="29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3"/>
              </a:lnSpc>
            </a:pPr>
            <a:r>
              <a:rPr lang="en-US" sz="1620" i="true">
                <a:solidFill>
                  <a:srgbClr val="000000"/>
                </a:solidFill>
                <a:latin typeface="Space Mono Italics"/>
                <a:ea typeface="Space Mono Italics"/>
                <a:cs typeface="Space Mono Italics"/>
                <a:sym typeface="Space Mono Italics"/>
              </a:rPr>
              <a:t>verify@mascotas-9e2a1.firebaseapp.com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29858" y="3568449"/>
            <a:ext cx="4713529" cy="608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Asunto: Verifica tu cuenta</a:t>
            </a:r>
          </a:p>
          <a:p>
            <a:pPr algn="l">
              <a:lnSpc>
                <a:spcPts val="2857"/>
              </a:lnSpc>
            </a:pPr>
          </a:p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Mensaje:</a:t>
            </a:r>
          </a:p>
          <a:p>
            <a:pPr algn="l">
              <a:lnSpc>
                <a:spcPts val="2857"/>
              </a:lnSpc>
            </a:pPr>
          </a:p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Hola, %DISPLAY_NAME%:</a:t>
            </a:r>
          </a:p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Visita este vínculo para verificar tu dirección de correo electrónico.</a:t>
            </a:r>
          </a:p>
          <a:p>
            <a:pPr algn="l">
              <a:lnSpc>
                <a:spcPts val="2857"/>
              </a:lnSpc>
            </a:pPr>
            <a:r>
              <a:rPr lang="en-US" sz="1820" u="sng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  <a:hlinkClick r:id="rId9" tooltip="https://mascotas-9e2a1.firebaseapp.com/__/auth/action?mode=action&amp;oobCode=code"/>
              </a:rPr>
              <a:t>https://mascotas-9e2a1.firebaseapp.com/__/auth/action?mode=action&amp;oobCode=code</a:t>
            </a:r>
          </a:p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Si no solicitaste la verificación de esta dirección, ignora este correo electrónico.</a:t>
            </a:r>
          </a:p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Gracias.</a:t>
            </a:r>
          </a:p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El equipo de MascotAPP</a:t>
            </a:r>
          </a:p>
          <a:p>
            <a:pPr algn="l">
              <a:lnSpc>
                <a:spcPts val="2857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2891192" y="1914743"/>
            <a:ext cx="3693778" cy="37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1"/>
              </a:lnSpc>
            </a:pPr>
            <a:r>
              <a:rPr lang="en-US" sz="202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Verificación por Email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8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9544" y="1909055"/>
            <a:ext cx="5280562" cy="881650"/>
            <a:chOff x="0" y="0"/>
            <a:chExt cx="2345448" cy="391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5448" cy="391599"/>
            </a:xfrm>
            <a:custGeom>
              <a:avLst/>
              <a:gdLst/>
              <a:ahLst/>
              <a:cxnLst/>
              <a:rect r="r" b="b" t="t" l="l"/>
              <a:pathLst>
                <a:path h="391599" w="2345448">
                  <a:moveTo>
                    <a:pt x="36653" y="0"/>
                  </a:moveTo>
                  <a:lnTo>
                    <a:pt x="2308795" y="0"/>
                  </a:lnTo>
                  <a:cubicBezTo>
                    <a:pt x="2329038" y="0"/>
                    <a:pt x="2345448" y="16410"/>
                    <a:pt x="2345448" y="36653"/>
                  </a:cubicBezTo>
                  <a:lnTo>
                    <a:pt x="2345448" y="354946"/>
                  </a:lnTo>
                  <a:cubicBezTo>
                    <a:pt x="2345448" y="375189"/>
                    <a:pt x="2329038" y="391599"/>
                    <a:pt x="2308795" y="391599"/>
                  </a:cubicBezTo>
                  <a:lnTo>
                    <a:pt x="36653" y="391599"/>
                  </a:lnTo>
                  <a:cubicBezTo>
                    <a:pt x="16410" y="391599"/>
                    <a:pt x="0" y="375189"/>
                    <a:pt x="0" y="354946"/>
                  </a:cubicBezTo>
                  <a:lnTo>
                    <a:pt x="0" y="36653"/>
                  </a:lnTo>
                  <a:cubicBezTo>
                    <a:pt x="0" y="16410"/>
                    <a:pt x="16410" y="0"/>
                    <a:pt x="36653" y="0"/>
                  </a:cubicBezTo>
                  <a:close/>
                </a:path>
              </a:pathLst>
            </a:custGeom>
            <a:solidFill>
              <a:srgbClr val="FFBD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45448" cy="429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5743" y="437061"/>
            <a:ext cx="822337" cy="947576"/>
          </a:xfrm>
          <a:custGeom>
            <a:avLst/>
            <a:gdLst/>
            <a:ahLst/>
            <a:cxnLst/>
            <a:rect r="r" b="b" t="t" l="l"/>
            <a:pathLst>
              <a:path h="947576" w="822337">
                <a:moveTo>
                  <a:pt x="0" y="0"/>
                </a:moveTo>
                <a:lnTo>
                  <a:pt x="822337" y="0"/>
                </a:lnTo>
                <a:lnTo>
                  <a:pt x="822337" y="947576"/>
                </a:lnTo>
                <a:lnTo>
                  <a:pt x="0" y="947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930" t="-28806" r="-100019" b="-2539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5743" y="1909055"/>
            <a:ext cx="4949496" cy="1849254"/>
            <a:chOff x="0" y="0"/>
            <a:chExt cx="2198400" cy="8213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8400" cy="821377"/>
            </a:xfrm>
            <a:custGeom>
              <a:avLst/>
              <a:gdLst/>
              <a:ahLst/>
              <a:cxnLst/>
              <a:rect r="r" b="b" t="t" l="l"/>
              <a:pathLst>
                <a:path h="821377" w="2198400">
                  <a:moveTo>
                    <a:pt x="39105" y="0"/>
                  </a:moveTo>
                  <a:lnTo>
                    <a:pt x="2159295" y="0"/>
                  </a:lnTo>
                  <a:cubicBezTo>
                    <a:pt x="2169667" y="0"/>
                    <a:pt x="2179613" y="4120"/>
                    <a:pt x="2186947" y="11453"/>
                  </a:cubicBezTo>
                  <a:cubicBezTo>
                    <a:pt x="2194280" y="18787"/>
                    <a:pt x="2198400" y="28733"/>
                    <a:pt x="2198400" y="39105"/>
                  </a:cubicBezTo>
                  <a:lnTo>
                    <a:pt x="2198400" y="782272"/>
                  </a:lnTo>
                  <a:cubicBezTo>
                    <a:pt x="2198400" y="792643"/>
                    <a:pt x="2194280" y="802590"/>
                    <a:pt x="2186947" y="809923"/>
                  </a:cubicBezTo>
                  <a:cubicBezTo>
                    <a:pt x="2179613" y="817257"/>
                    <a:pt x="2169667" y="821377"/>
                    <a:pt x="2159295" y="821377"/>
                  </a:cubicBezTo>
                  <a:lnTo>
                    <a:pt x="39105" y="821377"/>
                  </a:lnTo>
                  <a:cubicBezTo>
                    <a:pt x="17508" y="821377"/>
                    <a:pt x="0" y="803869"/>
                    <a:pt x="0" y="782272"/>
                  </a:cubicBezTo>
                  <a:lnTo>
                    <a:pt x="0" y="39105"/>
                  </a:lnTo>
                  <a:cubicBezTo>
                    <a:pt x="0" y="17508"/>
                    <a:pt x="17508" y="0"/>
                    <a:pt x="39105" y="0"/>
                  </a:cubicBezTo>
                  <a:close/>
                </a:path>
              </a:pathLst>
            </a:custGeom>
            <a:solidFill>
              <a:srgbClr val="FFBD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98400" cy="859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95743" y="2638305"/>
            <a:ext cx="493362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34655" y="2526280"/>
            <a:ext cx="729250" cy="729250"/>
          </a:xfrm>
          <a:custGeom>
            <a:avLst/>
            <a:gdLst/>
            <a:ahLst/>
            <a:cxnLst/>
            <a:rect r="r" b="b" t="t" l="l"/>
            <a:pathLst>
              <a:path h="729250" w="729250">
                <a:moveTo>
                  <a:pt x="0" y="0"/>
                </a:moveTo>
                <a:lnTo>
                  <a:pt x="729250" y="0"/>
                </a:lnTo>
                <a:lnTo>
                  <a:pt x="729250" y="729250"/>
                </a:lnTo>
                <a:lnTo>
                  <a:pt x="0" y="729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20384" y="1909055"/>
            <a:ext cx="881650" cy="881650"/>
          </a:xfrm>
          <a:custGeom>
            <a:avLst/>
            <a:gdLst/>
            <a:ahLst/>
            <a:cxnLst/>
            <a:rect r="r" b="b" t="t" l="l"/>
            <a:pathLst>
              <a:path h="881650" w="881650">
                <a:moveTo>
                  <a:pt x="0" y="0"/>
                </a:moveTo>
                <a:lnTo>
                  <a:pt x="881650" y="0"/>
                </a:lnTo>
                <a:lnTo>
                  <a:pt x="881650" y="881650"/>
                </a:lnTo>
                <a:lnTo>
                  <a:pt x="0" y="8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69800" y="760128"/>
            <a:ext cx="6661903" cy="57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999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Firebase Storage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30609" y="2130657"/>
            <a:ext cx="3521949" cy="37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1"/>
              </a:lnSpc>
            </a:pPr>
            <a:r>
              <a:rPr lang="en-US" sz="202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profile_images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3905" y="2154549"/>
            <a:ext cx="2764913" cy="33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371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Bucket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5743" y="2685646"/>
            <a:ext cx="4903671" cy="101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6"/>
              </a:lnSpc>
            </a:pPr>
          </a:p>
          <a:p>
            <a:pPr algn="ctr">
              <a:lnSpc>
                <a:spcPts val="3043"/>
              </a:lnSpc>
            </a:pPr>
            <a:r>
              <a:rPr lang="en-US" b="true" sz="1938" u="sng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  <a:hlinkClick r:id="rId7" tooltip="https://console.firebase.google.com/u/1/project/mascotas-9e2a1/storage/mascotas-9e2a1.appspot.com/files?hl=es-419"/>
              </a:rPr>
              <a:t>gs://mascotas-9e2a1.appspot.com</a:t>
            </a:r>
          </a:p>
          <a:p>
            <a:pPr algn="ctr">
              <a:lnSpc>
                <a:spcPts val="3043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6549544" y="3107344"/>
            <a:ext cx="5280562" cy="881650"/>
            <a:chOff x="0" y="0"/>
            <a:chExt cx="2345448" cy="3915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45448" cy="391599"/>
            </a:xfrm>
            <a:custGeom>
              <a:avLst/>
              <a:gdLst/>
              <a:ahLst/>
              <a:cxnLst/>
              <a:rect r="r" b="b" t="t" l="l"/>
              <a:pathLst>
                <a:path h="391599" w="2345448">
                  <a:moveTo>
                    <a:pt x="36653" y="0"/>
                  </a:moveTo>
                  <a:lnTo>
                    <a:pt x="2308795" y="0"/>
                  </a:lnTo>
                  <a:cubicBezTo>
                    <a:pt x="2329038" y="0"/>
                    <a:pt x="2345448" y="16410"/>
                    <a:pt x="2345448" y="36653"/>
                  </a:cubicBezTo>
                  <a:lnTo>
                    <a:pt x="2345448" y="354946"/>
                  </a:lnTo>
                  <a:cubicBezTo>
                    <a:pt x="2345448" y="375189"/>
                    <a:pt x="2329038" y="391599"/>
                    <a:pt x="2308795" y="391599"/>
                  </a:cubicBezTo>
                  <a:lnTo>
                    <a:pt x="36653" y="391599"/>
                  </a:lnTo>
                  <a:cubicBezTo>
                    <a:pt x="16410" y="391599"/>
                    <a:pt x="0" y="375189"/>
                    <a:pt x="0" y="354946"/>
                  </a:cubicBezTo>
                  <a:lnTo>
                    <a:pt x="0" y="36653"/>
                  </a:lnTo>
                  <a:cubicBezTo>
                    <a:pt x="0" y="16410"/>
                    <a:pt x="16410" y="0"/>
                    <a:pt x="36653" y="0"/>
                  </a:cubicBezTo>
                  <a:close/>
                </a:path>
              </a:pathLst>
            </a:custGeom>
            <a:solidFill>
              <a:srgbClr val="FFBD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345448" cy="429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720384" y="3107344"/>
            <a:ext cx="881650" cy="881650"/>
          </a:xfrm>
          <a:custGeom>
            <a:avLst/>
            <a:gdLst/>
            <a:ahLst/>
            <a:cxnLst/>
            <a:rect r="r" b="b" t="t" l="l"/>
            <a:pathLst>
              <a:path h="881650" w="881650">
                <a:moveTo>
                  <a:pt x="0" y="0"/>
                </a:moveTo>
                <a:lnTo>
                  <a:pt x="881650" y="0"/>
                </a:lnTo>
                <a:lnTo>
                  <a:pt x="881650" y="881650"/>
                </a:lnTo>
                <a:lnTo>
                  <a:pt x="0" y="8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630609" y="3328945"/>
            <a:ext cx="3521949" cy="37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1"/>
              </a:lnSpc>
            </a:pPr>
            <a:r>
              <a:rPr lang="en-US" sz="202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pets_images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549544" y="4261850"/>
            <a:ext cx="5280562" cy="881650"/>
            <a:chOff x="0" y="0"/>
            <a:chExt cx="2345448" cy="39159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45448" cy="391599"/>
            </a:xfrm>
            <a:custGeom>
              <a:avLst/>
              <a:gdLst/>
              <a:ahLst/>
              <a:cxnLst/>
              <a:rect r="r" b="b" t="t" l="l"/>
              <a:pathLst>
                <a:path h="391599" w="2345448">
                  <a:moveTo>
                    <a:pt x="36653" y="0"/>
                  </a:moveTo>
                  <a:lnTo>
                    <a:pt x="2308795" y="0"/>
                  </a:lnTo>
                  <a:cubicBezTo>
                    <a:pt x="2329038" y="0"/>
                    <a:pt x="2345448" y="16410"/>
                    <a:pt x="2345448" y="36653"/>
                  </a:cubicBezTo>
                  <a:lnTo>
                    <a:pt x="2345448" y="354946"/>
                  </a:lnTo>
                  <a:cubicBezTo>
                    <a:pt x="2345448" y="375189"/>
                    <a:pt x="2329038" y="391599"/>
                    <a:pt x="2308795" y="391599"/>
                  </a:cubicBezTo>
                  <a:lnTo>
                    <a:pt x="36653" y="391599"/>
                  </a:lnTo>
                  <a:cubicBezTo>
                    <a:pt x="16410" y="391599"/>
                    <a:pt x="0" y="375189"/>
                    <a:pt x="0" y="354946"/>
                  </a:cubicBezTo>
                  <a:lnTo>
                    <a:pt x="0" y="36653"/>
                  </a:lnTo>
                  <a:cubicBezTo>
                    <a:pt x="0" y="16410"/>
                    <a:pt x="16410" y="0"/>
                    <a:pt x="36653" y="0"/>
                  </a:cubicBezTo>
                  <a:close/>
                </a:path>
              </a:pathLst>
            </a:custGeom>
            <a:solidFill>
              <a:srgbClr val="FFBD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345448" cy="429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720384" y="4261850"/>
            <a:ext cx="881650" cy="881650"/>
          </a:xfrm>
          <a:custGeom>
            <a:avLst/>
            <a:gdLst/>
            <a:ahLst/>
            <a:cxnLst/>
            <a:rect r="r" b="b" t="t" l="l"/>
            <a:pathLst>
              <a:path h="881650" w="881650">
                <a:moveTo>
                  <a:pt x="0" y="0"/>
                </a:moveTo>
                <a:lnTo>
                  <a:pt x="881650" y="0"/>
                </a:lnTo>
                <a:lnTo>
                  <a:pt x="881650" y="881650"/>
                </a:lnTo>
                <a:lnTo>
                  <a:pt x="0" y="8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630609" y="4483452"/>
            <a:ext cx="3521949" cy="37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1"/>
              </a:lnSpc>
            </a:pPr>
            <a:r>
              <a:rPr lang="en-US" sz="202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post_images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3058" y="1480398"/>
            <a:ext cx="8201884" cy="58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Modelo de datos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614512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9881" y="2122383"/>
            <a:ext cx="3893433" cy="5239884"/>
            <a:chOff x="0" y="0"/>
            <a:chExt cx="1729332" cy="23273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9332" cy="2327381"/>
            </a:xfrm>
            <a:custGeom>
              <a:avLst/>
              <a:gdLst/>
              <a:ahLst/>
              <a:cxnLst/>
              <a:rect r="r" b="b" t="t" l="l"/>
              <a:pathLst>
                <a:path h="2327381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2277669"/>
                  </a:lnTo>
                  <a:cubicBezTo>
                    <a:pt x="1729332" y="2305124"/>
                    <a:pt x="1707076" y="2327381"/>
                    <a:pt x="1679621" y="2327381"/>
                  </a:cubicBezTo>
                  <a:lnTo>
                    <a:pt x="49711" y="2327381"/>
                  </a:lnTo>
                  <a:cubicBezTo>
                    <a:pt x="22257" y="2327381"/>
                    <a:pt x="0" y="2305124"/>
                    <a:pt x="0" y="2277669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1E88E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9332" cy="236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741247" y="514711"/>
            <a:ext cx="860912" cy="860912"/>
          </a:xfrm>
          <a:custGeom>
            <a:avLst/>
            <a:gdLst/>
            <a:ahLst/>
            <a:cxnLst/>
            <a:rect r="r" b="b" t="t" l="l"/>
            <a:pathLst>
              <a:path h="860912" w="860912">
                <a:moveTo>
                  <a:pt x="0" y="0"/>
                </a:moveTo>
                <a:lnTo>
                  <a:pt x="860913" y="0"/>
                </a:lnTo>
                <a:lnTo>
                  <a:pt x="860913" y="860912"/>
                </a:lnTo>
                <a:lnTo>
                  <a:pt x="0" y="860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4366" y="2167470"/>
            <a:ext cx="621962" cy="621962"/>
          </a:xfrm>
          <a:custGeom>
            <a:avLst/>
            <a:gdLst/>
            <a:ahLst/>
            <a:cxnLst/>
            <a:rect r="r" b="b" t="t" l="l"/>
            <a:pathLst>
              <a:path h="621962" w="621962">
                <a:moveTo>
                  <a:pt x="0" y="0"/>
                </a:moveTo>
                <a:lnTo>
                  <a:pt x="621963" y="0"/>
                </a:lnTo>
                <a:lnTo>
                  <a:pt x="621963" y="621963"/>
                </a:lnTo>
                <a:lnTo>
                  <a:pt x="0" y="62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2430" y="3001132"/>
            <a:ext cx="556960" cy="556960"/>
          </a:xfrm>
          <a:custGeom>
            <a:avLst/>
            <a:gdLst/>
            <a:ahLst/>
            <a:cxnLst/>
            <a:rect r="r" b="b" t="t" l="l"/>
            <a:pathLst>
              <a:path h="556960" w="556960">
                <a:moveTo>
                  <a:pt x="0" y="0"/>
                </a:moveTo>
                <a:lnTo>
                  <a:pt x="556960" y="0"/>
                </a:lnTo>
                <a:lnTo>
                  <a:pt x="556960" y="556960"/>
                </a:lnTo>
                <a:lnTo>
                  <a:pt x="0" y="556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028700" y="2851633"/>
            <a:ext cx="388634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141877" y="2122383"/>
            <a:ext cx="3893433" cy="7247904"/>
            <a:chOff x="0" y="0"/>
            <a:chExt cx="1729332" cy="32192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29332" cy="3219275"/>
            </a:xfrm>
            <a:custGeom>
              <a:avLst/>
              <a:gdLst/>
              <a:ahLst/>
              <a:cxnLst/>
              <a:rect r="r" b="b" t="t" l="l"/>
              <a:pathLst>
                <a:path h="3219275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3169564"/>
                  </a:lnTo>
                  <a:cubicBezTo>
                    <a:pt x="1729332" y="3197019"/>
                    <a:pt x="1707076" y="3219275"/>
                    <a:pt x="1679621" y="3219275"/>
                  </a:cubicBezTo>
                  <a:lnTo>
                    <a:pt x="49711" y="3219275"/>
                  </a:lnTo>
                  <a:cubicBezTo>
                    <a:pt x="22257" y="3219275"/>
                    <a:pt x="0" y="3197019"/>
                    <a:pt x="0" y="3169564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1E88E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29332" cy="325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336362" y="2167470"/>
            <a:ext cx="621962" cy="621962"/>
          </a:xfrm>
          <a:custGeom>
            <a:avLst/>
            <a:gdLst/>
            <a:ahLst/>
            <a:cxnLst/>
            <a:rect r="r" b="b" t="t" l="l"/>
            <a:pathLst>
              <a:path h="621962" w="621962">
                <a:moveTo>
                  <a:pt x="0" y="0"/>
                </a:moveTo>
                <a:lnTo>
                  <a:pt x="621962" y="0"/>
                </a:lnTo>
                <a:lnTo>
                  <a:pt x="621962" y="621963"/>
                </a:lnTo>
                <a:lnTo>
                  <a:pt x="0" y="62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304425" y="3001132"/>
            <a:ext cx="556960" cy="556960"/>
          </a:xfrm>
          <a:custGeom>
            <a:avLst/>
            <a:gdLst/>
            <a:ahLst/>
            <a:cxnLst/>
            <a:rect r="r" b="b" t="t" l="l"/>
            <a:pathLst>
              <a:path h="556960" w="556960">
                <a:moveTo>
                  <a:pt x="0" y="0"/>
                </a:moveTo>
                <a:lnTo>
                  <a:pt x="556961" y="0"/>
                </a:lnTo>
                <a:lnTo>
                  <a:pt x="556961" y="556960"/>
                </a:lnTo>
                <a:lnTo>
                  <a:pt x="0" y="556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5141877" y="2851633"/>
            <a:ext cx="38851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9253872" y="2122383"/>
            <a:ext cx="3893433" cy="7386332"/>
            <a:chOff x="0" y="0"/>
            <a:chExt cx="1729332" cy="328076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29332" cy="3280761"/>
            </a:xfrm>
            <a:custGeom>
              <a:avLst/>
              <a:gdLst/>
              <a:ahLst/>
              <a:cxnLst/>
              <a:rect r="r" b="b" t="t" l="l"/>
              <a:pathLst>
                <a:path h="3280761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3231050"/>
                  </a:lnTo>
                  <a:cubicBezTo>
                    <a:pt x="1729332" y="3258505"/>
                    <a:pt x="1707076" y="3280761"/>
                    <a:pt x="1679621" y="3280761"/>
                  </a:cubicBezTo>
                  <a:lnTo>
                    <a:pt x="49711" y="3280761"/>
                  </a:lnTo>
                  <a:cubicBezTo>
                    <a:pt x="22257" y="3280761"/>
                    <a:pt x="0" y="3258505"/>
                    <a:pt x="0" y="3231050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1E88E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29332" cy="331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448357" y="2167470"/>
            <a:ext cx="621962" cy="621962"/>
          </a:xfrm>
          <a:custGeom>
            <a:avLst/>
            <a:gdLst/>
            <a:ahLst/>
            <a:cxnLst/>
            <a:rect r="r" b="b" t="t" l="l"/>
            <a:pathLst>
              <a:path h="621962" w="621962">
                <a:moveTo>
                  <a:pt x="0" y="0"/>
                </a:moveTo>
                <a:lnTo>
                  <a:pt x="621962" y="0"/>
                </a:lnTo>
                <a:lnTo>
                  <a:pt x="621962" y="621963"/>
                </a:lnTo>
                <a:lnTo>
                  <a:pt x="0" y="62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416420" y="3001132"/>
            <a:ext cx="556960" cy="556960"/>
          </a:xfrm>
          <a:custGeom>
            <a:avLst/>
            <a:gdLst/>
            <a:ahLst/>
            <a:cxnLst/>
            <a:rect r="r" b="b" t="t" l="l"/>
            <a:pathLst>
              <a:path h="556960" w="556960">
                <a:moveTo>
                  <a:pt x="0" y="0"/>
                </a:moveTo>
                <a:lnTo>
                  <a:pt x="556961" y="0"/>
                </a:lnTo>
                <a:lnTo>
                  <a:pt x="556961" y="556960"/>
                </a:lnTo>
                <a:lnTo>
                  <a:pt x="0" y="556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9252690" y="2851633"/>
            <a:ext cx="388634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9438905" y="6528605"/>
            <a:ext cx="621962" cy="621962"/>
          </a:xfrm>
          <a:custGeom>
            <a:avLst/>
            <a:gdLst/>
            <a:ahLst/>
            <a:cxnLst/>
            <a:rect r="r" b="b" t="t" l="l"/>
            <a:pathLst>
              <a:path h="621962" w="621962">
                <a:moveTo>
                  <a:pt x="0" y="0"/>
                </a:moveTo>
                <a:lnTo>
                  <a:pt x="621963" y="0"/>
                </a:lnTo>
                <a:lnTo>
                  <a:pt x="621963" y="621963"/>
                </a:lnTo>
                <a:lnTo>
                  <a:pt x="0" y="62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406969" y="7362267"/>
            <a:ext cx="556960" cy="556960"/>
          </a:xfrm>
          <a:custGeom>
            <a:avLst/>
            <a:gdLst/>
            <a:ahLst/>
            <a:cxnLst/>
            <a:rect r="r" b="b" t="t" l="l"/>
            <a:pathLst>
              <a:path h="556960" w="556960">
                <a:moveTo>
                  <a:pt x="0" y="0"/>
                </a:moveTo>
                <a:lnTo>
                  <a:pt x="556960" y="0"/>
                </a:lnTo>
                <a:lnTo>
                  <a:pt x="556960" y="556960"/>
                </a:lnTo>
                <a:lnTo>
                  <a:pt x="0" y="556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>
            <a:off x="9252690" y="7212768"/>
            <a:ext cx="388634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260960" y="6482249"/>
            <a:ext cx="388634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3365867" y="2112931"/>
            <a:ext cx="3893433" cy="4369318"/>
            <a:chOff x="0" y="0"/>
            <a:chExt cx="1729332" cy="194070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29332" cy="1940704"/>
            </a:xfrm>
            <a:custGeom>
              <a:avLst/>
              <a:gdLst/>
              <a:ahLst/>
              <a:cxnLst/>
              <a:rect r="r" b="b" t="t" l="l"/>
              <a:pathLst>
                <a:path h="1940704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1890993"/>
                  </a:lnTo>
                  <a:cubicBezTo>
                    <a:pt x="1729332" y="1918448"/>
                    <a:pt x="1707076" y="1940704"/>
                    <a:pt x="1679621" y="1940704"/>
                  </a:cubicBezTo>
                  <a:lnTo>
                    <a:pt x="49711" y="1940704"/>
                  </a:lnTo>
                  <a:cubicBezTo>
                    <a:pt x="22257" y="1940704"/>
                    <a:pt x="0" y="1918448"/>
                    <a:pt x="0" y="1890993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1E88E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729332" cy="1978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3560352" y="2158019"/>
            <a:ext cx="621962" cy="621962"/>
          </a:xfrm>
          <a:custGeom>
            <a:avLst/>
            <a:gdLst/>
            <a:ahLst/>
            <a:cxnLst/>
            <a:rect r="r" b="b" t="t" l="l"/>
            <a:pathLst>
              <a:path h="621962" w="621962">
                <a:moveTo>
                  <a:pt x="0" y="0"/>
                </a:moveTo>
                <a:lnTo>
                  <a:pt x="621962" y="0"/>
                </a:lnTo>
                <a:lnTo>
                  <a:pt x="621962" y="621962"/>
                </a:lnTo>
                <a:lnTo>
                  <a:pt x="0" y="62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528415" y="2991681"/>
            <a:ext cx="556960" cy="556960"/>
          </a:xfrm>
          <a:custGeom>
            <a:avLst/>
            <a:gdLst/>
            <a:ahLst/>
            <a:cxnLst/>
            <a:rect r="r" b="b" t="t" l="l"/>
            <a:pathLst>
              <a:path h="556960" w="556960">
                <a:moveTo>
                  <a:pt x="0" y="0"/>
                </a:moveTo>
                <a:lnTo>
                  <a:pt x="556961" y="0"/>
                </a:lnTo>
                <a:lnTo>
                  <a:pt x="556961" y="556960"/>
                </a:lnTo>
                <a:lnTo>
                  <a:pt x="0" y="556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13364685" y="2842181"/>
            <a:ext cx="388634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846329" y="2250471"/>
            <a:ext cx="2769141" cy="33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371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Users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1018" y="3631465"/>
            <a:ext cx="170030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username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90344" y="714588"/>
            <a:ext cx="4907312" cy="58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999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Firebase Database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981324" y="3631465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0470" y="4075217"/>
            <a:ext cx="1682021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profileName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972490" y="4075217"/>
            <a:ext cx="169968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81018" y="4518969"/>
            <a:ext cx="155738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email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150292" y="4518969"/>
            <a:ext cx="151243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81018" y="4962720"/>
            <a:ext cx="338170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bio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54921" y="4962720"/>
            <a:ext cx="160780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81018" y="5406472"/>
            <a:ext cx="1472536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birthDate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971872" y="5406472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81018" y="5850224"/>
            <a:ext cx="214188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profileImageUrl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632426" y="5850224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855780" y="2554581"/>
            <a:ext cx="1757743" cy="2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6"/>
              </a:lnSpc>
            </a:pPr>
            <a:r>
              <a:rPr lang="en-US" sz="15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Colección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38806" y="3082139"/>
            <a:ext cx="2248794" cy="27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1926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UID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746481" y="3320922"/>
            <a:ext cx="1427447" cy="1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2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Documento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958324" y="2250471"/>
            <a:ext cx="2769141" cy="33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371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Pets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393013" y="3631465"/>
            <a:ext cx="170030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owner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093319" y="3631465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402465" y="4075217"/>
            <a:ext cx="1682021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petName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084485" y="4075217"/>
            <a:ext cx="169968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393013" y="4518969"/>
            <a:ext cx="155738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petType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262287" y="4518969"/>
            <a:ext cx="151243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393013" y="4962720"/>
            <a:ext cx="338170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petBreed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166916" y="4962720"/>
            <a:ext cx="160780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393013" y="5406472"/>
            <a:ext cx="1472536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birthDate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083867" y="5406472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393013" y="5850224"/>
            <a:ext cx="214188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petImageUrl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744421" y="5850224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967775" y="2554581"/>
            <a:ext cx="1757743" cy="2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6"/>
              </a:lnSpc>
            </a:pPr>
            <a:r>
              <a:rPr lang="en-US" sz="15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Colección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5850801" y="3077537"/>
            <a:ext cx="2248794" cy="27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1926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ID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5858476" y="3320922"/>
            <a:ext cx="1427447" cy="1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2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Documento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070319" y="2247647"/>
            <a:ext cx="2769141" cy="33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371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Posts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505009" y="3631465"/>
            <a:ext cx="170030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owner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205314" y="3631465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9514460" y="4075217"/>
            <a:ext cx="1682021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petName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196480" y="4075217"/>
            <a:ext cx="169968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505009" y="4518969"/>
            <a:ext cx="155738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petType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1374282" y="4518969"/>
            <a:ext cx="151243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9505009" y="4962720"/>
            <a:ext cx="338170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petBreed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1278911" y="4962720"/>
            <a:ext cx="160780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9505009" y="5406472"/>
            <a:ext cx="1472536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birthDate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1195863" y="5406472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9505009" y="5850224"/>
            <a:ext cx="214188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petImageUrl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1856416" y="5850224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0079770" y="2554581"/>
            <a:ext cx="1757743" cy="2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6"/>
              </a:lnSpc>
            </a:pPr>
            <a:r>
              <a:rPr lang="en-US" sz="15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Colección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9962796" y="3077537"/>
            <a:ext cx="2248794" cy="27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1926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ID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9970471" y="3320922"/>
            <a:ext cx="1427447" cy="1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2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Documento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0060868" y="6611606"/>
            <a:ext cx="2769141" cy="33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371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Comments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9495557" y="7992600"/>
            <a:ext cx="170030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userId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1195863" y="7992600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9505009" y="8436352"/>
            <a:ext cx="1682021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comment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1187029" y="8436352"/>
            <a:ext cx="169968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9495557" y="8880104"/>
            <a:ext cx="155738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1364831" y="8880104"/>
            <a:ext cx="151243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0070319" y="6915716"/>
            <a:ext cx="1757743" cy="2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6"/>
              </a:lnSpc>
            </a:pPr>
            <a:r>
              <a:rPr lang="en-US" sz="15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Sub-Colección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9953345" y="7438672"/>
            <a:ext cx="2248794" cy="27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1926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ID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9961020" y="7682057"/>
            <a:ext cx="1427447" cy="1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2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Documento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4182314" y="2241019"/>
            <a:ext cx="2769141" cy="33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371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Notifications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3617004" y="3622014"/>
            <a:ext cx="170030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postId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5317309" y="3622014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3626455" y="4065766"/>
            <a:ext cx="1682021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recipient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5308476" y="4065766"/>
            <a:ext cx="169968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3617004" y="4509517"/>
            <a:ext cx="155738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sender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5486277" y="4509517"/>
            <a:ext cx="151243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13617004" y="4953269"/>
            <a:ext cx="338170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type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5390906" y="4953269"/>
            <a:ext cx="160780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3617004" y="5397021"/>
            <a:ext cx="1472536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5307858" y="5397021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3617004" y="5840773"/>
            <a:ext cx="214188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isRead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5968411" y="5840773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boolean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4191766" y="2545130"/>
            <a:ext cx="1757743" cy="2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6"/>
              </a:lnSpc>
            </a:pPr>
            <a:r>
              <a:rPr lang="en-US" sz="15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Colección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14074791" y="3068086"/>
            <a:ext cx="2248794" cy="27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1926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ID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4082467" y="3311471"/>
            <a:ext cx="1427447" cy="1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2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Documento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281018" y="6295302"/>
            <a:ext cx="2141884" cy="34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rol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3632426" y="6295302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5393013" y="6295302"/>
            <a:ext cx="2141884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estado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7744421" y="6295302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5402465" y="6740380"/>
            <a:ext cx="2141884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vacunado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7753873" y="6740380"/>
            <a:ext cx="1030300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boolean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5402465" y="7185384"/>
            <a:ext cx="2141884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esterilizado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7753873" y="7185384"/>
            <a:ext cx="1030300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boolean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1293443" y="6768955"/>
            <a:ext cx="214188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location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3054921" y="6768955"/>
            <a:ext cx="1620231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lat, long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5402465" y="7615382"/>
            <a:ext cx="214188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lat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7753873" y="7615382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float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5402465" y="8031885"/>
            <a:ext cx="214188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long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7753873" y="8031885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float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5402465" y="8448388"/>
            <a:ext cx="214188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location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7753873" y="8448388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float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01094" y="1803330"/>
            <a:ext cx="4485812" cy="58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Modelo de datos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614512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65122" y="3007290"/>
            <a:ext cx="3893433" cy="5696676"/>
            <a:chOff x="0" y="0"/>
            <a:chExt cx="1729332" cy="25302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9332" cy="2530272"/>
            </a:xfrm>
            <a:custGeom>
              <a:avLst/>
              <a:gdLst/>
              <a:ahLst/>
              <a:cxnLst/>
              <a:rect r="r" b="b" t="t" l="l"/>
              <a:pathLst>
                <a:path h="2530272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2480561"/>
                  </a:lnTo>
                  <a:cubicBezTo>
                    <a:pt x="1729332" y="2508015"/>
                    <a:pt x="1707076" y="2530272"/>
                    <a:pt x="1679621" y="2530272"/>
                  </a:cubicBezTo>
                  <a:lnTo>
                    <a:pt x="49711" y="2530272"/>
                  </a:lnTo>
                  <a:cubicBezTo>
                    <a:pt x="22257" y="2530272"/>
                    <a:pt x="0" y="2508015"/>
                    <a:pt x="0" y="2480561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1E88E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9332" cy="2568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59607" y="3052377"/>
            <a:ext cx="621962" cy="621962"/>
          </a:xfrm>
          <a:custGeom>
            <a:avLst/>
            <a:gdLst/>
            <a:ahLst/>
            <a:cxnLst/>
            <a:rect r="r" b="b" t="t" l="l"/>
            <a:pathLst>
              <a:path h="621962" w="621962">
                <a:moveTo>
                  <a:pt x="0" y="0"/>
                </a:moveTo>
                <a:lnTo>
                  <a:pt x="621962" y="0"/>
                </a:lnTo>
                <a:lnTo>
                  <a:pt x="621962" y="621963"/>
                </a:lnTo>
                <a:lnTo>
                  <a:pt x="0" y="621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27671" y="3886039"/>
            <a:ext cx="556960" cy="556960"/>
          </a:xfrm>
          <a:custGeom>
            <a:avLst/>
            <a:gdLst/>
            <a:ahLst/>
            <a:cxnLst/>
            <a:rect r="r" b="b" t="t" l="l"/>
            <a:pathLst>
              <a:path h="556960" w="556960">
                <a:moveTo>
                  <a:pt x="0" y="0"/>
                </a:moveTo>
                <a:lnTo>
                  <a:pt x="556960" y="0"/>
                </a:lnTo>
                <a:lnTo>
                  <a:pt x="556960" y="556961"/>
                </a:lnTo>
                <a:lnTo>
                  <a:pt x="0" y="556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963940" y="3736540"/>
            <a:ext cx="388634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781569" y="3132554"/>
            <a:ext cx="2769141" cy="33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371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ApplyAdopt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16259" y="4516373"/>
            <a:ext cx="2028615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idSolicitante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16564" y="4516373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25710" y="4960124"/>
            <a:ext cx="1682021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idRefugio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07731" y="4960124"/>
            <a:ext cx="169968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25710" y="5850280"/>
            <a:ext cx="1557380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nombreComp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94984" y="5850280"/>
            <a:ext cx="151243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25710" y="6294032"/>
            <a:ext cx="3381708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99613" y="6294032"/>
            <a:ext cx="160780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25710" y="6737783"/>
            <a:ext cx="1472536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numTel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16564" y="6737783"/>
            <a:ext cx="1690854" cy="69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  <a:p>
            <a:pPr algn="r">
              <a:lnSpc>
                <a:spcPts val="285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3225710" y="7181535"/>
            <a:ext cx="2141884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dir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77118" y="7181535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91021" y="3439488"/>
            <a:ext cx="1757743" cy="2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6"/>
              </a:lnSpc>
            </a:pPr>
            <a:r>
              <a:rPr lang="en-US" sz="15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Colección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74046" y="3967047"/>
            <a:ext cx="2248794" cy="27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1926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UID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81722" y="4205829"/>
            <a:ext cx="1427447" cy="1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2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Documento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25710" y="7626613"/>
            <a:ext cx="214188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revisado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77118" y="7626613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boolean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25710" y="8043116"/>
            <a:ext cx="214188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fecsolicitud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54325" y="8043116"/>
            <a:ext cx="1353093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25710" y="5405202"/>
            <a:ext cx="1682021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idMascota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07731" y="5405202"/>
            <a:ext cx="169968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326462" y="3007290"/>
            <a:ext cx="3893433" cy="5696676"/>
            <a:chOff x="0" y="0"/>
            <a:chExt cx="1729332" cy="253027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29332" cy="2530272"/>
            </a:xfrm>
            <a:custGeom>
              <a:avLst/>
              <a:gdLst/>
              <a:ahLst/>
              <a:cxnLst/>
              <a:rect r="r" b="b" t="t" l="l"/>
              <a:pathLst>
                <a:path h="2530272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2480561"/>
                  </a:lnTo>
                  <a:cubicBezTo>
                    <a:pt x="1729332" y="2508015"/>
                    <a:pt x="1707076" y="2530272"/>
                    <a:pt x="1679621" y="2530272"/>
                  </a:cubicBezTo>
                  <a:lnTo>
                    <a:pt x="49711" y="2530272"/>
                  </a:lnTo>
                  <a:cubicBezTo>
                    <a:pt x="22257" y="2530272"/>
                    <a:pt x="0" y="2508015"/>
                    <a:pt x="0" y="2480561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1E88E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29332" cy="2568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7520947" y="3052377"/>
            <a:ext cx="621962" cy="621962"/>
          </a:xfrm>
          <a:custGeom>
            <a:avLst/>
            <a:gdLst/>
            <a:ahLst/>
            <a:cxnLst/>
            <a:rect r="r" b="b" t="t" l="l"/>
            <a:pathLst>
              <a:path h="621962" w="621962">
                <a:moveTo>
                  <a:pt x="0" y="0"/>
                </a:moveTo>
                <a:lnTo>
                  <a:pt x="621962" y="0"/>
                </a:lnTo>
                <a:lnTo>
                  <a:pt x="621962" y="621963"/>
                </a:lnTo>
                <a:lnTo>
                  <a:pt x="0" y="621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489010" y="3886039"/>
            <a:ext cx="556960" cy="556960"/>
          </a:xfrm>
          <a:custGeom>
            <a:avLst/>
            <a:gdLst/>
            <a:ahLst/>
            <a:cxnLst/>
            <a:rect r="r" b="b" t="t" l="l"/>
            <a:pathLst>
              <a:path h="556960" w="556960">
                <a:moveTo>
                  <a:pt x="0" y="0"/>
                </a:moveTo>
                <a:lnTo>
                  <a:pt x="556961" y="0"/>
                </a:lnTo>
                <a:lnTo>
                  <a:pt x="556961" y="556961"/>
                </a:lnTo>
                <a:lnTo>
                  <a:pt x="0" y="556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8" id="38"/>
          <p:cNvSpPr/>
          <p:nvPr/>
        </p:nvSpPr>
        <p:spPr>
          <a:xfrm>
            <a:off x="7325280" y="3736540"/>
            <a:ext cx="388634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8142909" y="3132554"/>
            <a:ext cx="2769141" cy="33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371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ApplyRefugio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577599" y="4516373"/>
            <a:ext cx="2028615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nomRefugio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277904" y="4516373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587050" y="4960124"/>
            <a:ext cx="2323054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rutRepresentante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269070" y="4960124"/>
            <a:ext cx="169968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587050" y="5850280"/>
            <a:ext cx="235140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numRepresentante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456324" y="5850280"/>
            <a:ext cx="151243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587050" y="6294032"/>
            <a:ext cx="3381708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dirRepresentante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360952" y="6294032"/>
            <a:ext cx="160780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587050" y="6737783"/>
            <a:ext cx="2351408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telRepresentante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277904" y="6737783"/>
            <a:ext cx="1690854" cy="69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  <a:p>
            <a:pPr algn="r">
              <a:lnSpc>
                <a:spcPts val="2857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7587050" y="7181535"/>
            <a:ext cx="2141884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cantAnimales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938458" y="7181535"/>
            <a:ext cx="1030300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number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152360" y="3439488"/>
            <a:ext cx="1757743" cy="2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6"/>
              </a:lnSpc>
            </a:pPr>
            <a:r>
              <a:rPr lang="en-US" sz="15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Colección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035386" y="3967047"/>
            <a:ext cx="2248794" cy="27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1926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UID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043061" y="4205829"/>
            <a:ext cx="1427447" cy="1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2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Documento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587050" y="7626613"/>
            <a:ext cx="2141884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revisado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938458" y="7626613"/>
            <a:ext cx="1030300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boolean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587050" y="8043116"/>
            <a:ext cx="214188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fecsolicitud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615665" y="8043116"/>
            <a:ext cx="1353093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587050" y="5405202"/>
            <a:ext cx="2351408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nomRepresentante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269070" y="5405202"/>
            <a:ext cx="1699688" cy="3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1430626" y="3007290"/>
            <a:ext cx="3893433" cy="5696676"/>
            <a:chOff x="0" y="0"/>
            <a:chExt cx="1729332" cy="253027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729332" cy="2530272"/>
            </a:xfrm>
            <a:custGeom>
              <a:avLst/>
              <a:gdLst/>
              <a:ahLst/>
              <a:cxnLst/>
              <a:rect r="r" b="b" t="t" l="l"/>
              <a:pathLst>
                <a:path h="2530272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2480561"/>
                  </a:lnTo>
                  <a:cubicBezTo>
                    <a:pt x="1729332" y="2508015"/>
                    <a:pt x="1707076" y="2530272"/>
                    <a:pt x="1679621" y="2530272"/>
                  </a:cubicBezTo>
                  <a:lnTo>
                    <a:pt x="49711" y="2530272"/>
                  </a:lnTo>
                  <a:cubicBezTo>
                    <a:pt x="22257" y="2530272"/>
                    <a:pt x="0" y="2508015"/>
                    <a:pt x="0" y="2480561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1E88E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1729332" cy="2568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11625111" y="3052377"/>
            <a:ext cx="621962" cy="621962"/>
          </a:xfrm>
          <a:custGeom>
            <a:avLst/>
            <a:gdLst/>
            <a:ahLst/>
            <a:cxnLst/>
            <a:rect r="r" b="b" t="t" l="l"/>
            <a:pathLst>
              <a:path h="621962" w="621962">
                <a:moveTo>
                  <a:pt x="0" y="0"/>
                </a:moveTo>
                <a:lnTo>
                  <a:pt x="621963" y="0"/>
                </a:lnTo>
                <a:lnTo>
                  <a:pt x="621963" y="621963"/>
                </a:lnTo>
                <a:lnTo>
                  <a:pt x="0" y="621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1593175" y="3886039"/>
            <a:ext cx="556960" cy="556960"/>
          </a:xfrm>
          <a:custGeom>
            <a:avLst/>
            <a:gdLst/>
            <a:ahLst/>
            <a:cxnLst/>
            <a:rect r="r" b="b" t="t" l="l"/>
            <a:pathLst>
              <a:path h="556960" w="556960">
                <a:moveTo>
                  <a:pt x="0" y="0"/>
                </a:moveTo>
                <a:lnTo>
                  <a:pt x="556960" y="0"/>
                </a:lnTo>
                <a:lnTo>
                  <a:pt x="556960" y="556961"/>
                </a:lnTo>
                <a:lnTo>
                  <a:pt x="0" y="556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6" id="66"/>
          <p:cNvSpPr/>
          <p:nvPr/>
        </p:nvSpPr>
        <p:spPr>
          <a:xfrm>
            <a:off x="11429445" y="3736540"/>
            <a:ext cx="388634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7" id="67"/>
          <p:cNvSpPr txBox="true"/>
          <p:nvPr/>
        </p:nvSpPr>
        <p:spPr>
          <a:xfrm rot="0">
            <a:off x="12247074" y="3135378"/>
            <a:ext cx="2769141" cy="33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371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friend_request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681763" y="4516373"/>
            <a:ext cx="2028615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fromUser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3382069" y="4516373"/>
            <a:ext cx="16908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691215" y="4960124"/>
            <a:ext cx="2323054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toUser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3373235" y="4960124"/>
            <a:ext cx="169968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string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256525" y="3439488"/>
            <a:ext cx="1757743" cy="2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6"/>
              </a:lnSpc>
            </a:pPr>
            <a:r>
              <a:rPr lang="en-US" sz="15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Colección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139551" y="3967047"/>
            <a:ext cx="2248794" cy="27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0"/>
              </a:lnSpc>
            </a:pPr>
            <a:r>
              <a:rPr lang="en-US" sz="1926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UID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147226" y="4205829"/>
            <a:ext cx="1427447" cy="1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22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Documento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1691215" y="5405202"/>
            <a:ext cx="235140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3373235" y="5405202"/>
            <a:ext cx="1699688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7"/>
              </a:lnSpc>
            </a:pPr>
            <a:r>
              <a:rPr lang="en-US" sz="182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timestamp</a:t>
            </a:r>
          </a:p>
        </p:txBody>
      </p:sp>
      <p:sp>
        <p:nvSpPr>
          <p:cNvPr name="Freeform 77" id="77"/>
          <p:cNvSpPr/>
          <p:nvPr/>
        </p:nvSpPr>
        <p:spPr>
          <a:xfrm flipH="false" flipV="false" rot="0">
            <a:off x="6015247" y="770968"/>
            <a:ext cx="860912" cy="860912"/>
          </a:xfrm>
          <a:custGeom>
            <a:avLst/>
            <a:gdLst/>
            <a:ahLst/>
            <a:cxnLst/>
            <a:rect r="r" b="b" t="t" l="l"/>
            <a:pathLst>
              <a:path h="860912" w="860912">
                <a:moveTo>
                  <a:pt x="0" y="0"/>
                </a:moveTo>
                <a:lnTo>
                  <a:pt x="860912" y="0"/>
                </a:lnTo>
                <a:lnTo>
                  <a:pt x="860912" y="860912"/>
                </a:lnTo>
                <a:lnTo>
                  <a:pt x="0" y="860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6964343" y="970845"/>
            <a:ext cx="4907312" cy="58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999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Firebase Database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3058" y="1609725"/>
            <a:ext cx="8201884" cy="58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Tecnologías utilizadas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614512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46137" y="2337435"/>
            <a:ext cx="15469784" cy="7216388"/>
            <a:chOff x="0" y="0"/>
            <a:chExt cx="4074346" cy="19006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74346" cy="1900612"/>
            </a:xfrm>
            <a:custGeom>
              <a:avLst/>
              <a:gdLst/>
              <a:ahLst/>
              <a:cxnLst/>
              <a:rect r="r" b="b" t="t" l="l"/>
              <a:pathLst>
                <a:path h="1900612" w="4074346">
                  <a:moveTo>
                    <a:pt x="12511" y="0"/>
                  </a:moveTo>
                  <a:lnTo>
                    <a:pt x="4061835" y="0"/>
                  </a:lnTo>
                  <a:cubicBezTo>
                    <a:pt x="4068745" y="0"/>
                    <a:pt x="4074346" y="5602"/>
                    <a:pt x="4074346" y="12511"/>
                  </a:cubicBezTo>
                  <a:lnTo>
                    <a:pt x="4074346" y="1888101"/>
                  </a:lnTo>
                  <a:cubicBezTo>
                    <a:pt x="4074346" y="1895011"/>
                    <a:pt x="4068745" y="1900612"/>
                    <a:pt x="4061835" y="1900612"/>
                  </a:cubicBezTo>
                  <a:lnTo>
                    <a:pt x="12511" y="1900612"/>
                  </a:lnTo>
                  <a:cubicBezTo>
                    <a:pt x="5602" y="1900612"/>
                    <a:pt x="0" y="1895011"/>
                    <a:pt x="0" y="1888101"/>
                  </a:cubicBezTo>
                  <a:lnTo>
                    <a:pt x="0" y="12511"/>
                  </a:lnTo>
                  <a:cubicBezTo>
                    <a:pt x="0" y="5602"/>
                    <a:pt x="5602" y="0"/>
                    <a:pt x="125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74346" cy="1938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14737" y="6697891"/>
            <a:ext cx="3893433" cy="1849254"/>
            <a:chOff x="0" y="0"/>
            <a:chExt cx="1729332" cy="8213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9332" cy="821377"/>
            </a:xfrm>
            <a:custGeom>
              <a:avLst/>
              <a:gdLst/>
              <a:ahLst/>
              <a:cxnLst/>
              <a:rect r="r" b="b" t="t" l="l"/>
              <a:pathLst>
                <a:path h="821377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771665"/>
                  </a:lnTo>
                  <a:cubicBezTo>
                    <a:pt x="1729332" y="799120"/>
                    <a:pt x="1707076" y="821377"/>
                    <a:pt x="1679621" y="821377"/>
                  </a:cubicBezTo>
                  <a:lnTo>
                    <a:pt x="49711" y="821377"/>
                  </a:lnTo>
                  <a:cubicBezTo>
                    <a:pt x="22257" y="821377"/>
                    <a:pt x="0" y="799120"/>
                    <a:pt x="0" y="771665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1E88E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9332" cy="859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27373" y="6898967"/>
            <a:ext cx="868162" cy="868162"/>
          </a:xfrm>
          <a:custGeom>
            <a:avLst/>
            <a:gdLst/>
            <a:ahLst/>
            <a:cxnLst/>
            <a:rect r="r" b="b" t="t" l="l"/>
            <a:pathLst>
              <a:path h="868162" w="868162">
                <a:moveTo>
                  <a:pt x="0" y="0"/>
                </a:moveTo>
                <a:lnTo>
                  <a:pt x="868162" y="0"/>
                </a:lnTo>
                <a:lnTo>
                  <a:pt x="868162" y="868162"/>
                </a:lnTo>
                <a:lnTo>
                  <a:pt x="0" y="868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436604" y="6697891"/>
            <a:ext cx="3893433" cy="1849254"/>
            <a:chOff x="0" y="0"/>
            <a:chExt cx="1729332" cy="8213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29332" cy="821377"/>
            </a:xfrm>
            <a:custGeom>
              <a:avLst/>
              <a:gdLst/>
              <a:ahLst/>
              <a:cxnLst/>
              <a:rect r="r" b="b" t="t" l="l"/>
              <a:pathLst>
                <a:path h="821377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771665"/>
                  </a:lnTo>
                  <a:cubicBezTo>
                    <a:pt x="1729332" y="799120"/>
                    <a:pt x="1707076" y="821377"/>
                    <a:pt x="1679621" y="821377"/>
                  </a:cubicBezTo>
                  <a:lnTo>
                    <a:pt x="49711" y="821377"/>
                  </a:lnTo>
                  <a:cubicBezTo>
                    <a:pt x="22257" y="821377"/>
                    <a:pt x="0" y="799120"/>
                    <a:pt x="0" y="771665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FFBD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29332" cy="859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952864" y="6906217"/>
            <a:ext cx="860912" cy="860912"/>
          </a:xfrm>
          <a:custGeom>
            <a:avLst/>
            <a:gdLst/>
            <a:ahLst/>
            <a:cxnLst/>
            <a:rect r="r" b="b" t="t" l="l"/>
            <a:pathLst>
              <a:path h="860912" w="860912">
                <a:moveTo>
                  <a:pt x="0" y="0"/>
                </a:moveTo>
                <a:lnTo>
                  <a:pt x="860912" y="0"/>
                </a:lnTo>
                <a:lnTo>
                  <a:pt x="860912" y="860912"/>
                </a:lnTo>
                <a:lnTo>
                  <a:pt x="0" y="860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653887" y="6697891"/>
            <a:ext cx="3893433" cy="1849254"/>
            <a:chOff x="0" y="0"/>
            <a:chExt cx="1729332" cy="8213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29332" cy="821377"/>
            </a:xfrm>
            <a:custGeom>
              <a:avLst/>
              <a:gdLst/>
              <a:ahLst/>
              <a:cxnLst/>
              <a:rect r="r" b="b" t="t" l="l"/>
              <a:pathLst>
                <a:path h="821377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771665"/>
                  </a:lnTo>
                  <a:cubicBezTo>
                    <a:pt x="1729332" y="799120"/>
                    <a:pt x="1707076" y="821377"/>
                    <a:pt x="1679621" y="821377"/>
                  </a:cubicBezTo>
                  <a:lnTo>
                    <a:pt x="49711" y="821377"/>
                  </a:lnTo>
                  <a:cubicBezTo>
                    <a:pt x="22257" y="821377"/>
                    <a:pt x="0" y="799120"/>
                    <a:pt x="0" y="771665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1E88E5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29332" cy="859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189435" y="6859260"/>
            <a:ext cx="822337" cy="947576"/>
          </a:xfrm>
          <a:custGeom>
            <a:avLst/>
            <a:gdLst/>
            <a:ahLst/>
            <a:cxnLst/>
            <a:rect r="r" b="b" t="t" l="l"/>
            <a:pathLst>
              <a:path h="947576" w="822337">
                <a:moveTo>
                  <a:pt x="0" y="0"/>
                </a:moveTo>
                <a:lnTo>
                  <a:pt x="822337" y="0"/>
                </a:lnTo>
                <a:lnTo>
                  <a:pt x="822337" y="947576"/>
                </a:lnTo>
                <a:lnTo>
                  <a:pt x="0" y="947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930" t="-28806" r="-100019" b="-25395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434312" y="3989287"/>
            <a:ext cx="3893433" cy="1849254"/>
            <a:chOff x="0" y="0"/>
            <a:chExt cx="1729332" cy="8213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29332" cy="821377"/>
            </a:xfrm>
            <a:custGeom>
              <a:avLst/>
              <a:gdLst/>
              <a:ahLst/>
              <a:cxnLst/>
              <a:rect r="r" b="b" t="t" l="l"/>
              <a:pathLst>
                <a:path h="821377" w="1729332">
                  <a:moveTo>
                    <a:pt x="49711" y="0"/>
                  </a:moveTo>
                  <a:lnTo>
                    <a:pt x="1679621" y="0"/>
                  </a:lnTo>
                  <a:cubicBezTo>
                    <a:pt x="1692805" y="0"/>
                    <a:pt x="1705449" y="5237"/>
                    <a:pt x="1714772" y="14560"/>
                  </a:cubicBezTo>
                  <a:cubicBezTo>
                    <a:pt x="1724095" y="23883"/>
                    <a:pt x="1729332" y="36527"/>
                    <a:pt x="1729332" y="49711"/>
                  </a:cubicBezTo>
                  <a:lnTo>
                    <a:pt x="1729332" y="771665"/>
                  </a:lnTo>
                  <a:cubicBezTo>
                    <a:pt x="1729332" y="799120"/>
                    <a:pt x="1707076" y="821377"/>
                    <a:pt x="1679621" y="821377"/>
                  </a:cubicBezTo>
                  <a:lnTo>
                    <a:pt x="49711" y="821377"/>
                  </a:lnTo>
                  <a:cubicBezTo>
                    <a:pt x="22257" y="821377"/>
                    <a:pt x="0" y="799120"/>
                    <a:pt x="0" y="771665"/>
                  </a:cubicBezTo>
                  <a:lnTo>
                    <a:pt x="0" y="49711"/>
                  </a:lnTo>
                  <a:cubicBezTo>
                    <a:pt x="0" y="22257"/>
                    <a:pt x="22257" y="0"/>
                    <a:pt x="49711" y="0"/>
                  </a:cubicBezTo>
                  <a:close/>
                </a:path>
              </a:pathLst>
            </a:custGeom>
            <a:solidFill>
              <a:srgbClr val="FFBD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729332" cy="859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950573" y="4162642"/>
            <a:ext cx="860912" cy="860912"/>
          </a:xfrm>
          <a:custGeom>
            <a:avLst/>
            <a:gdLst/>
            <a:ahLst/>
            <a:cxnLst/>
            <a:rect r="r" b="b" t="t" l="l"/>
            <a:pathLst>
              <a:path h="860912" w="860912">
                <a:moveTo>
                  <a:pt x="0" y="0"/>
                </a:moveTo>
                <a:lnTo>
                  <a:pt x="860912" y="0"/>
                </a:lnTo>
                <a:lnTo>
                  <a:pt x="860912" y="860912"/>
                </a:lnTo>
                <a:lnTo>
                  <a:pt x="0" y="860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416359" y="8076023"/>
            <a:ext cx="3490189" cy="30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3"/>
              </a:lnSpc>
            </a:pPr>
            <a:r>
              <a:rPr lang="en-US" b="true" sz="2095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Firebase Authentication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38226" y="8076023"/>
            <a:ext cx="3490189" cy="30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3"/>
              </a:lnSpc>
            </a:pPr>
            <a:r>
              <a:rPr lang="en-US" b="true" sz="2095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Firebase Database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55509" y="8085548"/>
            <a:ext cx="3490189" cy="29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3"/>
              </a:lnSpc>
            </a:pPr>
            <a:r>
              <a:rPr lang="en-US" b="true" sz="2095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Firebase Cloud Storage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38226" y="5328354"/>
            <a:ext cx="3490189" cy="30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3"/>
              </a:lnSpc>
            </a:pPr>
            <a:r>
              <a:rPr lang="en-US" b="true" sz="2095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Flutter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38226" y="3363162"/>
            <a:ext cx="3490189" cy="30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3"/>
              </a:lnSpc>
            </a:pPr>
            <a:r>
              <a:rPr lang="en-US" b="true" sz="2095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Framework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98186"/>
            <a:ext cx="6992096" cy="169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60"/>
              </a:lnSpc>
              <a:spcBef>
                <a:spcPct val="0"/>
              </a:spcBef>
            </a:pPr>
            <a:r>
              <a:rPr lang="en-US" b="true" sz="4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Requerimientos Funcionales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8399" y="3832992"/>
            <a:ext cx="8483232" cy="639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 de perfiles de usuario (registro, inicio de sesión y actualización).</a:t>
            </a:r>
          </a:p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Creación, edición y eliminación de perfiles de mascotas.</a:t>
            </a:r>
          </a:p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Asignación de etiquetas "perdido" o "en adopción" a las mascotas.</a:t>
            </a:r>
          </a:p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Geolocalización de mascotas en un mapa interactivo.</a:t>
            </a:r>
          </a:p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Visualización de anuncios de mascotas perdidas o en adopción en el mapa.</a:t>
            </a:r>
          </a:p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Envío de solicitudes de contacto para adopción o reporte de mascotas encontradas.</a:t>
            </a:r>
          </a:p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 de perfiles de refugios autorizados.</a:t>
            </a:r>
          </a:p>
          <a:p>
            <a:pPr algn="ctr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Recepción de notificaciones de coincidencias en búsquedas de mascotas.</a:t>
            </a:r>
          </a:p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737651" y="1598186"/>
            <a:ext cx="7396607" cy="169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60"/>
              </a:lnSpc>
              <a:spcBef>
                <a:spcPct val="0"/>
              </a:spcBef>
            </a:pPr>
            <a:r>
              <a:rPr lang="en-US" b="true" sz="4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Requerimientos No Funcionales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25176" y="3963995"/>
            <a:ext cx="8716427" cy="47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 spc="16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Uso de Firebase como base de datos no relacional.</a:t>
            </a:r>
          </a:p>
          <a:p>
            <a:pPr algn="ctr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 spc="16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Escalabilidad de la ar</a:t>
            </a:r>
            <a:r>
              <a:rPr lang="en-US" sz="2300" spc="16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quitectura para soportar crecimiento.</a:t>
            </a:r>
          </a:p>
          <a:p>
            <a:pPr algn="ctr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 spc="16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Mantenibilidad del código mediante una estructura modular.</a:t>
            </a:r>
          </a:p>
          <a:p>
            <a:pPr algn="ctr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 spc="16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Portabilidad multiplataforma y eficiencia en ejecución utilizando Flutter.</a:t>
            </a:r>
          </a:p>
          <a:p>
            <a:pPr algn="ctr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 spc="16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Integración de Mapbox GL para visualización de mascotas en el mapa.</a:t>
            </a:r>
          </a:p>
          <a:p>
            <a:pPr algn="ctr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 spc="16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Implementación de seguridad en autenticación y protección de datos.</a:t>
            </a:r>
          </a:p>
          <a:p>
            <a:pPr algn="ctr"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9044660" y="-2743666"/>
            <a:ext cx="0" cy="163888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24580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48868" y="3850919"/>
            <a:ext cx="11301259" cy="2585163"/>
          </a:xfrm>
          <a:custGeom>
            <a:avLst/>
            <a:gdLst/>
            <a:ahLst/>
            <a:cxnLst/>
            <a:rect r="r" b="b" t="t" l="l"/>
            <a:pathLst>
              <a:path h="2585163" w="11301259">
                <a:moveTo>
                  <a:pt x="0" y="0"/>
                </a:moveTo>
                <a:lnTo>
                  <a:pt x="11301259" y="0"/>
                </a:lnTo>
                <a:lnTo>
                  <a:pt x="11301259" y="2585162"/>
                </a:lnTo>
                <a:lnTo>
                  <a:pt x="0" y="258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3270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6124" y="529880"/>
            <a:ext cx="13195752" cy="9227239"/>
          </a:xfrm>
          <a:custGeom>
            <a:avLst/>
            <a:gdLst/>
            <a:ahLst/>
            <a:cxnLst/>
            <a:rect r="r" b="b" t="t" l="l"/>
            <a:pathLst>
              <a:path h="9227239" w="13195752">
                <a:moveTo>
                  <a:pt x="0" y="0"/>
                </a:moveTo>
                <a:lnTo>
                  <a:pt x="13195752" y="0"/>
                </a:lnTo>
                <a:lnTo>
                  <a:pt x="13195752" y="9227240"/>
                </a:lnTo>
                <a:lnTo>
                  <a:pt x="0" y="922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256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15" y="1275203"/>
            <a:ext cx="4369736" cy="7743212"/>
          </a:xfrm>
          <a:custGeom>
            <a:avLst/>
            <a:gdLst/>
            <a:ahLst/>
            <a:cxnLst/>
            <a:rect r="r" b="b" t="t" l="l"/>
            <a:pathLst>
              <a:path h="7743212" w="4369736">
                <a:moveTo>
                  <a:pt x="0" y="0"/>
                </a:moveTo>
                <a:lnTo>
                  <a:pt x="4369737" y="0"/>
                </a:lnTo>
                <a:lnTo>
                  <a:pt x="4369737" y="7743212"/>
                </a:lnTo>
                <a:lnTo>
                  <a:pt x="0" y="77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81852" y="1275203"/>
            <a:ext cx="4359347" cy="7723409"/>
          </a:xfrm>
          <a:custGeom>
            <a:avLst/>
            <a:gdLst/>
            <a:ahLst/>
            <a:cxnLst/>
            <a:rect r="r" b="b" t="t" l="l"/>
            <a:pathLst>
              <a:path h="7723409" w="4359347">
                <a:moveTo>
                  <a:pt x="0" y="0"/>
                </a:moveTo>
                <a:lnTo>
                  <a:pt x="4359347" y="0"/>
                </a:lnTo>
                <a:lnTo>
                  <a:pt x="4359347" y="7723409"/>
                </a:lnTo>
                <a:lnTo>
                  <a:pt x="0" y="772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69799" y="1275203"/>
            <a:ext cx="4330760" cy="7727823"/>
          </a:xfrm>
          <a:custGeom>
            <a:avLst/>
            <a:gdLst/>
            <a:ahLst/>
            <a:cxnLst/>
            <a:rect r="r" b="b" t="t" l="l"/>
            <a:pathLst>
              <a:path h="7727823" w="4330760">
                <a:moveTo>
                  <a:pt x="0" y="0"/>
                </a:moveTo>
                <a:lnTo>
                  <a:pt x="4330759" y="0"/>
                </a:lnTo>
                <a:lnTo>
                  <a:pt x="4330759" y="7727823"/>
                </a:lnTo>
                <a:lnTo>
                  <a:pt x="0" y="7727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28436" y="1268585"/>
            <a:ext cx="4376049" cy="7730027"/>
          </a:xfrm>
          <a:custGeom>
            <a:avLst/>
            <a:gdLst/>
            <a:ahLst/>
            <a:cxnLst/>
            <a:rect r="r" b="b" t="t" l="l"/>
            <a:pathLst>
              <a:path h="7730027" w="4376049">
                <a:moveTo>
                  <a:pt x="0" y="0"/>
                </a:moveTo>
                <a:lnTo>
                  <a:pt x="4376049" y="0"/>
                </a:lnTo>
                <a:lnTo>
                  <a:pt x="4376049" y="7730027"/>
                </a:lnTo>
                <a:lnTo>
                  <a:pt x="0" y="7730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6108" y="1271894"/>
            <a:ext cx="4369736" cy="7743212"/>
          </a:xfrm>
          <a:custGeom>
            <a:avLst/>
            <a:gdLst/>
            <a:ahLst/>
            <a:cxnLst/>
            <a:rect r="r" b="b" t="t" l="l"/>
            <a:pathLst>
              <a:path h="7743212" w="4369736">
                <a:moveTo>
                  <a:pt x="0" y="0"/>
                </a:moveTo>
                <a:lnTo>
                  <a:pt x="4369736" y="0"/>
                </a:lnTo>
                <a:lnTo>
                  <a:pt x="4369736" y="7743212"/>
                </a:lnTo>
                <a:lnTo>
                  <a:pt x="0" y="77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4076" y="1271894"/>
            <a:ext cx="4369736" cy="7787351"/>
          </a:xfrm>
          <a:custGeom>
            <a:avLst/>
            <a:gdLst/>
            <a:ahLst/>
            <a:cxnLst/>
            <a:rect r="r" b="b" t="t" l="l"/>
            <a:pathLst>
              <a:path h="7787351" w="4369736">
                <a:moveTo>
                  <a:pt x="0" y="0"/>
                </a:moveTo>
                <a:lnTo>
                  <a:pt x="4369736" y="0"/>
                </a:lnTo>
                <a:lnTo>
                  <a:pt x="4369736" y="7787351"/>
                </a:lnTo>
                <a:lnTo>
                  <a:pt x="0" y="7787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12044" y="1227755"/>
            <a:ext cx="4419848" cy="7787351"/>
          </a:xfrm>
          <a:custGeom>
            <a:avLst/>
            <a:gdLst/>
            <a:ahLst/>
            <a:cxnLst/>
            <a:rect r="r" b="b" t="t" l="l"/>
            <a:pathLst>
              <a:path h="7787351" w="4419848">
                <a:moveTo>
                  <a:pt x="0" y="0"/>
                </a:moveTo>
                <a:lnTo>
                  <a:pt x="4419848" y="0"/>
                </a:lnTo>
                <a:lnTo>
                  <a:pt x="4419848" y="7787351"/>
                </a:lnTo>
                <a:lnTo>
                  <a:pt x="0" y="7787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2244" y="3016900"/>
            <a:ext cx="10494181" cy="5926617"/>
            <a:chOff x="0" y="0"/>
            <a:chExt cx="2763900" cy="1560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3900" cy="1560920"/>
            </a:xfrm>
            <a:custGeom>
              <a:avLst/>
              <a:gdLst/>
              <a:ahLst/>
              <a:cxnLst/>
              <a:rect r="r" b="b" t="t" l="l"/>
              <a:pathLst>
                <a:path h="1560920" w="2763900">
                  <a:moveTo>
                    <a:pt x="18443" y="0"/>
                  </a:moveTo>
                  <a:lnTo>
                    <a:pt x="2745456" y="0"/>
                  </a:lnTo>
                  <a:cubicBezTo>
                    <a:pt x="2755642" y="0"/>
                    <a:pt x="2763900" y="8257"/>
                    <a:pt x="2763900" y="18443"/>
                  </a:cubicBezTo>
                  <a:lnTo>
                    <a:pt x="2763900" y="1542476"/>
                  </a:lnTo>
                  <a:cubicBezTo>
                    <a:pt x="2763900" y="1547368"/>
                    <a:pt x="2761956" y="1552059"/>
                    <a:pt x="2758498" y="1555518"/>
                  </a:cubicBezTo>
                  <a:cubicBezTo>
                    <a:pt x="2755039" y="1558977"/>
                    <a:pt x="2750348" y="1560920"/>
                    <a:pt x="2745456" y="1560920"/>
                  </a:cubicBezTo>
                  <a:lnTo>
                    <a:pt x="18443" y="1560920"/>
                  </a:lnTo>
                  <a:cubicBezTo>
                    <a:pt x="13552" y="1560920"/>
                    <a:pt x="8861" y="1558977"/>
                    <a:pt x="5402" y="1555518"/>
                  </a:cubicBezTo>
                  <a:cubicBezTo>
                    <a:pt x="1943" y="1552059"/>
                    <a:pt x="0" y="1547368"/>
                    <a:pt x="0" y="1542476"/>
                  </a:cubicBezTo>
                  <a:lnTo>
                    <a:pt x="0" y="18443"/>
                  </a:lnTo>
                  <a:cubicBezTo>
                    <a:pt x="0" y="13552"/>
                    <a:pt x="1943" y="8861"/>
                    <a:pt x="5402" y="5402"/>
                  </a:cubicBezTo>
                  <a:cubicBezTo>
                    <a:pt x="8861" y="1943"/>
                    <a:pt x="13552" y="0"/>
                    <a:pt x="18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63900" cy="1599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47075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70424" y="1936531"/>
            <a:ext cx="7717601" cy="7686959"/>
          </a:xfrm>
          <a:custGeom>
            <a:avLst/>
            <a:gdLst/>
            <a:ahLst/>
            <a:cxnLst/>
            <a:rect r="r" b="b" t="t" l="l"/>
            <a:pathLst>
              <a:path h="7686959" w="7717601">
                <a:moveTo>
                  <a:pt x="0" y="0"/>
                </a:moveTo>
                <a:lnTo>
                  <a:pt x="7717601" y="0"/>
                </a:lnTo>
                <a:lnTo>
                  <a:pt x="7717601" y="7686960"/>
                </a:lnTo>
                <a:lnTo>
                  <a:pt x="0" y="7686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9" r="0" b="-19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9699" y="276027"/>
            <a:ext cx="8559270" cy="1957933"/>
          </a:xfrm>
          <a:custGeom>
            <a:avLst/>
            <a:gdLst/>
            <a:ahLst/>
            <a:cxnLst/>
            <a:rect r="r" b="b" t="t" l="l"/>
            <a:pathLst>
              <a:path h="1957933" w="8559270">
                <a:moveTo>
                  <a:pt x="0" y="0"/>
                </a:moveTo>
                <a:lnTo>
                  <a:pt x="8559270" y="0"/>
                </a:lnTo>
                <a:lnTo>
                  <a:pt x="8559270" y="1957933"/>
                </a:lnTo>
                <a:lnTo>
                  <a:pt x="0" y="1957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9218" y="4899664"/>
            <a:ext cx="1507769" cy="1615630"/>
          </a:xfrm>
          <a:custGeom>
            <a:avLst/>
            <a:gdLst/>
            <a:ahLst/>
            <a:cxnLst/>
            <a:rect r="r" b="b" t="t" l="l"/>
            <a:pathLst>
              <a:path h="1615630" w="1507769">
                <a:moveTo>
                  <a:pt x="0" y="0"/>
                </a:moveTo>
                <a:lnTo>
                  <a:pt x="1507769" y="0"/>
                </a:lnTo>
                <a:lnTo>
                  <a:pt x="1507769" y="1615630"/>
                </a:lnTo>
                <a:lnTo>
                  <a:pt x="0" y="1615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9218" y="3111712"/>
            <a:ext cx="1507769" cy="1480940"/>
          </a:xfrm>
          <a:custGeom>
            <a:avLst/>
            <a:gdLst/>
            <a:ahLst/>
            <a:cxnLst/>
            <a:rect r="r" b="b" t="t" l="l"/>
            <a:pathLst>
              <a:path h="1480940" w="1507769">
                <a:moveTo>
                  <a:pt x="0" y="0"/>
                </a:moveTo>
                <a:lnTo>
                  <a:pt x="1507769" y="0"/>
                </a:lnTo>
                <a:lnTo>
                  <a:pt x="1507769" y="1480940"/>
                </a:lnTo>
                <a:lnTo>
                  <a:pt x="0" y="148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9218" y="6820094"/>
            <a:ext cx="1443465" cy="1711325"/>
          </a:xfrm>
          <a:custGeom>
            <a:avLst/>
            <a:gdLst/>
            <a:ahLst/>
            <a:cxnLst/>
            <a:rect r="r" b="b" t="t" l="l"/>
            <a:pathLst>
              <a:path h="1711325" w="1443465">
                <a:moveTo>
                  <a:pt x="0" y="0"/>
                </a:moveTo>
                <a:lnTo>
                  <a:pt x="1443466" y="0"/>
                </a:lnTo>
                <a:lnTo>
                  <a:pt x="1443466" y="1711325"/>
                </a:lnTo>
                <a:lnTo>
                  <a:pt x="0" y="17113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524" t="-41512" r="-34204" b="-223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59699" y="2105675"/>
            <a:ext cx="805989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Red social enfocada en las mascotas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y refugios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58769" y="3213024"/>
            <a:ext cx="7717501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Maximiliano Lira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Programador Flutter Senior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Desarrollo móvil, Diseño, arquitectura, optimización, integración y mantenimiento.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58769" y="4886249"/>
            <a:ext cx="727090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Dante Reyes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Coordinador de Documentación y Soporte de Proyecto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Documentación, seguimiento, cambios, reuniones, informes, riesgos.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58769" y="6781994"/>
            <a:ext cx="688591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Simón Andaur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Programador Junior y Analista de Negocios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Desarrollo FrontEnd, soporte, requisitos, análisis, documentación, comunicación.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92295" y="1315655"/>
            <a:ext cx="4325416" cy="7655690"/>
          </a:xfrm>
          <a:custGeom>
            <a:avLst/>
            <a:gdLst/>
            <a:ahLst/>
            <a:cxnLst/>
            <a:rect r="r" b="b" t="t" l="l"/>
            <a:pathLst>
              <a:path h="7655690" w="4325416">
                <a:moveTo>
                  <a:pt x="0" y="0"/>
                </a:moveTo>
                <a:lnTo>
                  <a:pt x="4325415" y="0"/>
                </a:lnTo>
                <a:lnTo>
                  <a:pt x="4325415" y="7655690"/>
                </a:lnTo>
                <a:lnTo>
                  <a:pt x="0" y="7655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0290" y="1315655"/>
            <a:ext cx="4324138" cy="7655690"/>
          </a:xfrm>
          <a:custGeom>
            <a:avLst/>
            <a:gdLst/>
            <a:ahLst/>
            <a:cxnLst/>
            <a:rect r="r" b="b" t="t" l="l"/>
            <a:pathLst>
              <a:path h="7655690" w="4324138">
                <a:moveTo>
                  <a:pt x="0" y="0"/>
                </a:moveTo>
                <a:lnTo>
                  <a:pt x="4324138" y="0"/>
                </a:lnTo>
                <a:lnTo>
                  <a:pt x="4324138" y="7655690"/>
                </a:lnTo>
                <a:lnTo>
                  <a:pt x="0" y="765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7910" y="1983762"/>
            <a:ext cx="3569408" cy="6319475"/>
          </a:xfrm>
          <a:custGeom>
            <a:avLst/>
            <a:gdLst/>
            <a:ahLst/>
            <a:cxnLst/>
            <a:rect r="r" b="b" t="t" l="l"/>
            <a:pathLst>
              <a:path h="6319475" w="3569408">
                <a:moveTo>
                  <a:pt x="0" y="0"/>
                </a:moveTo>
                <a:lnTo>
                  <a:pt x="3569408" y="0"/>
                </a:lnTo>
                <a:lnTo>
                  <a:pt x="3569408" y="6319476"/>
                </a:lnTo>
                <a:lnTo>
                  <a:pt x="0" y="631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6256" y="1983762"/>
            <a:ext cx="3557744" cy="6321276"/>
          </a:xfrm>
          <a:custGeom>
            <a:avLst/>
            <a:gdLst/>
            <a:ahLst/>
            <a:cxnLst/>
            <a:rect r="r" b="b" t="t" l="l"/>
            <a:pathLst>
              <a:path h="6321276" w="3557744">
                <a:moveTo>
                  <a:pt x="0" y="0"/>
                </a:moveTo>
                <a:lnTo>
                  <a:pt x="3557744" y="0"/>
                </a:lnTo>
                <a:lnTo>
                  <a:pt x="3557744" y="6321276"/>
                </a:lnTo>
                <a:lnTo>
                  <a:pt x="0" y="6321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6425" y="2583722"/>
            <a:ext cx="7962637" cy="5121357"/>
          </a:xfrm>
          <a:custGeom>
            <a:avLst/>
            <a:gdLst/>
            <a:ahLst/>
            <a:cxnLst/>
            <a:rect r="r" b="b" t="t" l="l"/>
            <a:pathLst>
              <a:path h="5121357" w="7962637">
                <a:moveTo>
                  <a:pt x="0" y="0"/>
                </a:moveTo>
                <a:lnTo>
                  <a:pt x="7962637" y="0"/>
                </a:lnTo>
                <a:lnTo>
                  <a:pt x="7962637" y="5121357"/>
                </a:lnTo>
                <a:lnTo>
                  <a:pt x="0" y="5121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60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36638" y="4788416"/>
            <a:ext cx="3099338" cy="708973"/>
          </a:xfrm>
          <a:custGeom>
            <a:avLst/>
            <a:gdLst/>
            <a:ahLst/>
            <a:cxnLst/>
            <a:rect r="r" b="b" t="t" l="l"/>
            <a:pathLst>
              <a:path h="708973" w="3099338">
                <a:moveTo>
                  <a:pt x="0" y="0"/>
                </a:moveTo>
                <a:lnTo>
                  <a:pt x="3099337" y="0"/>
                </a:lnTo>
                <a:lnTo>
                  <a:pt x="3099337" y="708974"/>
                </a:lnTo>
                <a:lnTo>
                  <a:pt x="0" y="708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22530" y="4271214"/>
            <a:ext cx="1743377" cy="1743377"/>
          </a:xfrm>
          <a:custGeom>
            <a:avLst/>
            <a:gdLst/>
            <a:ahLst/>
            <a:cxnLst/>
            <a:rect r="r" b="b" t="t" l="l"/>
            <a:pathLst>
              <a:path h="1743377" w="1743377">
                <a:moveTo>
                  <a:pt x="0" y="0"/>
                </a:moveTo>
                <a:lnTo>
                  <a:pt x="1743377" y="0"/>
                </a:lnTo>
                <a:lnTo>
                  <a:pt x="1743377" y="1743378"/>
                </a:lnTo>
                <a:lnTo>
                  <a:pt x="0" y="1743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3188" y="1980166"/>
            <a:ext cx="3587536" cy="6326668"/>
          </a:xfrm>
          <a:custGeom>
            <a:avLst/>
            <a:gdLst/>
            <a:ahLst/>
            <a:cxnLst/>
            <a:rect r="r" b="b" t="t" l="l"/>
            <a:pathLst>
              <a:path h="6326668" w="3587536">
                <a:moveTo>
                  <a:pt x="0" y="0"/>
                </a:moveTo>
                <a:lnTo>
                  <a:pt x="3587536" y="0"/>
                </a:lnTo>
                <a:lnTo>
                  <a:pt x="3587536" y="6326668"/>
                </a:lnTo>
                <a:lnTo>
                  <a:pt x="0" y="6326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48300" y="1985558"/>
            <a:ext cx="3573952" cy="6321276"/>
          </a:xfrm>
          <a:custGeom>
            <a:avLst/>
            <a:gdLst/>
            <a:ahLst/>
            <a:cxnLst/>
            <a:rect r="r" b="b" t="t" l="l"/>
            <a:pathLst>
              <a:path h="6321276" w="3573952">
                <a:moveTo>
                  <a:pt x="0" y="0"/>
                </a:moveTo>
                <a:lnTo>
                  <a:pt x="3573952" y="0"/>
                </a:lnTo>
                <a:lnTo>
                  <a:pt x="3573952" y="6321276"/>
                </a:lnTo>
                <a:lnTo>
                  <a:pt x="0" y="6321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17552" y="1989160"/>
            <a:ext cx="3564857" cy="6317673"/>
          </a:xfrm>
          <a:custGeom>
            <a:avLst/>
            <a:gdLst/>
            <a:ahLst/>
            <a:cxnLst/>
            <a:rect r="r" b="b" t="t" l="l"/>
            <a:pathLst>
              <a:path h="6317673" w="3564857">
                <a:moveTo>
                  <a:pt x="0" y="0"/>
                </a:moveTo>
                <a:lnTo>
                  <a:pt x="3564856" y="0"/>
                </a:lnTo>
                <a:lnTo>
                  <a:pt x="3564856" y="6317674"/>
                </a:lnTo>
                <a:lnTo>
                  <a:pt x="0" y="631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74622" y="1989160"/>
            <a:ext cx="3591104" cy="6324872"/>
          </a:xfrm>
          <a:custGeom>
            <a:avLst/>
            <a:gdLst/>
            <a:ahLst/>
            <a:cxnLst/>
            <a:rect r="r" b="b" t="t" l="l"/>
            <a:pathLst>
              <a:path h="6324872" w="3591104">
                <a:moveTo>
                  <a:pt x="0" y="0"/>
                </a:moveTo>
                <a:lnTo>
                  <a:pt x="3591103" y="0"/>
                </a:lnTo>
                <a:lnTo>
                  <a:pt x="3591103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21782" y="3992650"/>
            <a:ext cx="9730035" cy="116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46"/>
              </a:lnSpc>
              <a:spcBef>
                <a:spcPct val="0"/>
              </a:spcBef>
            </a:pPr>
            <a:r>
              <a:rPr lang="en-US" b="true" sz="6818" u="sng">
                <a:solidFill>
                  <a:srgbClr val="53B257"/>
                </a:solidFill>
                <a:latin typeface="Gliker Bold"/>
                <a:ea typeface="Gliker Bold"/>
                <a:cs typeface="Gliker Bold"/>
                <a:sym typeface="Gliker Bold"/>
              </a:rPr>
              <a:t>CONCLUSIÓN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724580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36170" y="5162477"/>
            <a:ext cx="11301259" cy="2585163"/>
          </a:xfrm>
          <a:custGeom>
            <a:avLst/>
            <a:gdLst/>
            <a:ahLst/>
            <a:cxnLst/>
            <a:rect r="r" b="b" t="t" l="l"/>
            <a:pathLst>
              <a:path h="2585163" w="11301259">
                <a:moveTo>
                  <a:pt x="0" y="0"/>
                </a:moveTo>
                <a:lnTo>
                  <a:pt x="11301259" y="0"/>
                </a:lnTo>
                <a:lnTo>
                  <a:pt x="11301259" y="2585163"/>
                </a:lnTo>
                <a:lnTo>
                  <a:pt x="0" y="2585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0571" y="327658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1099" y="1742911"/>
            <a:ext cx="4813102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</a:t>
            </a:r>
          </a:p>
          <a:p>
            <a:pPr algn="ctr" marL="0" indent="0" lvl="0">
              <a:lnSpc>
                <a:spcPts val="11760"/>
              </a:lnSpc>
              <a:spcBef>
                <a:spcPct val="0"/>
              </a:spcBef>
            </a:pPr>
            <a:r>
              <a:rPr lang="en-US" b="true" sz="84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570794"/>
            <a:ext cx="9623540" cy="391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22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Crear una red social de mascotas que permita a los usuarios gestionar perfiles de mascotas, donde se puedan crear perfiles de estas con etiquetas como "perdido" o "en adopción", posicionando los perfiles de mascotas en una ubicación especifica en el mapa para que otros usuarios puedan visualizarla y enviar solicitudes de contacto o adopción.</a:t>
            </a:r>
          </a:p>
          <a:p>
            <a:pPr algn="ctr">
              <a:lnSpc>
                <a:spcPts val="3164"/>
              </a:lnSpc>
            </a:pPr>
          </a:p>
          <a:p>
            <a:pPr algn="ctr" marL="0" indent="0" lvl="0">
              <a:lnSpc>
                <a:spcPts val="3164"/>
              </a:lnSpc>
              <a:spcBef>
                <a:spcPct val="0"/>
              </a:spcBef>
            </a:pPr>
            <a:r>
              <a:rPr lang="en-US" sz="22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Además, permitirá que los usuarios soliciten ser refugios y, una vez aprobados, gestionen perfiles de refugios con colecciones de mascotas en adopción visibles en el mapa a traves de los filtros interactivos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77098" y="6004841"/>
            <a:ext cx="5254823" cy="292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</a:t>
            </a:r>
          </a:p>
          <a:p>
            <a:pPr algn="ctr" marL="0" indent="0" lvl="0">
              <a:lnSpc>
                <a:spcPts val="11760"/>
              </a:lnSpc>
              <a:spcBef>
                <a:spcPct val="0"/>
              </a:spcBef>
            </a:pPr>
            <a:r>
              <a:rPr lang="en-US" b="true" sz="84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Especifico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86899" y="2273771"/>
            <a:ext cx="11180397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Desarrollar una plataforma accesible y eficiente en forma de una aplicación móvil que conecte usuarios y refugios de animales (perdidos o en adopción) con personas interesadas en adoptar o recuperar mascotas.</a:t>
            </a:r>
          </a:p>
          <a:p>
            <a:pPr algn="ctr">
              <a:lnSpc>
                <a:spcPts val="3220"/>
              </a:lnSpc>
            </a:pPr>
          </a:p>
          <a:p>
            <a:pPr algn="ctr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El objetivo de la plataforma es mejorar la visibilidad de las mascotas perdidas y facilitar la gestión tanto para usuarios como refugios.</a:t>
            </a:r>
          </a:p>
        </p:txBody>
      </p:sp>
      <p:sp>
        <p:nvSpPr>
          <p:cNvPr name="AutoShape 7" id="7"/>
          <p:cNvSpPr/>
          <p:nvPr/>
        </p:nvSpPr>
        <p:spPr>
          <a:xfrm>
            <a:off x="850228" y="5450766"/>
            <a:ext cx="163888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14512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19845" y="2724691"/>
            <a:ext cx="7410808" cy="7216388"/>
            <a:chOff x="0" y="0"/>
            <a:chExt cx="1951818" cy="1900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1818" cy="1900612"/>
            </a:xfrm>
            <a:custGeom>
              <a:avLst/>
              <a:gdLst/>
              <a:ahLst/>
              <a:cxnLst/>
              <a:rect r="r" b="b" t="t" l="l"/>
              <a:pathLst>
                <a:path h="1900612" w="1951818">
                  <a:moveTo>
                    <a:pt x="26117" y="0"/>
                  </a:moveTo>
                  <a:lnTo>
                    <a:pt x="1925701" y="0"/>
                  </a:lnTo>
                  <a:cubicBezTo>
                    <a:pt x="1940125" y="0"/>
                    <a:pt x="1951818" y="11693"/>
                    <a:pt x="1951818" y="26117"/>
                  </a:cubicBezTo>
                  <a:lnTo>
                    <a:pt x="1951818" y="1874495"/>
                  </a:lnTo>
                  <a:cubicBezTo>
                    <a:pt x="1951818" y="1888920"/>
                    <a:pt x="1940125" y="1900612"/>
                    <a:pt x="1925701" y="1900612"/>
                  </a:cubicBezTo>
                  <a:lnTo>
                    <a:pt x="26117" y="1900612"/>
                  </a:lnTo>
                  <a:cubicBezTo>
                    <a:pt x="11693" y="1900612"/>
                    <a:pt x="0" y="1888920"/>
                    <a:pt x="0" y="1874495"/>
                  </a:cubicBezTo>
                  <a:lnTo>
                    <a:pt x="0" y="26117"/>
                  </a:lnTo>
                  <a:cubicBezTo>
                    <a:pt x="0" y="11693"/>
                    <a:pt x="11693" y="0"/>
                    <a:pt x="261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51818" cy="1938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Nuestra propuesta es desarrollar una aplicación móvil del tipo red social que permita a los usuarios crear perfiles de sus mascotas, etiquetarlas como perdidas o en adopción, y ubicarlas en un mapa interactivo.</a:t>
              </a: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 </a:t>
              </a: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Además, los refugios podrán gestionar perfiles públicos y filtrables a través de una categoría en el mapa dentro de la aplicación, facilitando así la adopción y conectando efectivamente con potenciales adoptantes o usuarios que busquen a su mascota perdida.</a:t>
              </a:r>
            </a:p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83216" y="1581531"/>
            <a:ext cx="8201884" cy="58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DESCRIPCIÓN DEL PROYECTO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4611" y="2724691"/>
            <a:ext cx="7410808" cy="7216388"/>
            <a:chOff x="0" y="0"/>
            <a:chExt cx="1951818" cy="19006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1818" cy="1900612"/>
            </a:xfrm>
            <a:custGeom>
              <a:avLst/>
              <a:gdLst/>
              <a:ahLst/>
              <a:cxnLst/>
              <a:rect r="r" b="b" t="t" l="l"/>
              <a:pathLst>
                <a:path h="1900612" w="1951818">
                  <a:moveTo>
                    <a:pt x="26117" y="0"/>
                  </a:moveTo>
                  <a:lnTo>
                    <a:pt x="1925701" y="0"/>
                  </a:lnTo>
                  <a:cubicBezTo>
                    <a:pt x="1940125" y="0"/>
                    <a:pt x="1951818" y="11693"/>
                    <a:pt x="1951818" y="26117"/>
                  </a:cubicBezTo>
                  <a:lnTo>
                    <a:pt x="1951818" y="1874495"/>
                  </a:lnTo>
                  <a:cubicBezTo>
                    <a:pt x="1951818" y="1888920"/>
                    <a:pt x="1940125" y="1900612"/>
                    <a:pt x="1925701" y="1900612"/>
                  </a:cubicBezTo>
                  <a:lnTo>
                    <a:pt x="26117" y="1900612"/>
                  </a:lnTo>
                  <a:cubicBezTo>
                    <a:pt x="11693" y="1900612"/>
                    <a:pt x="0" y="1888920"/>
                    <a:pt x="0" y="1874495"/>
                  </a:cubicBezTo>
                  <a:lnTo>
                    <a:pt x="0" y="26117"/>
                  </a:lnTo>
                  <a:cubicBezTo>
                    <a:pt x="0" y="11693"/>
                    <a:pt x="11693" y="0"/>
                    <a:pt x="261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51818" cy="1938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En Chile no existe una red social de animales que permita a los usuarios crear y gestionar perfiles de sus mascotas en su propia cuenta, ni tampoco que exclusivamente visibilice mascotas perdidas o en adopción a través de un mapa interactivo.</a:t>
              </a: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Por ende existe una demanda por parte de los usuarios de publicar en múltiples redes sociales publicaciones de mascotas perdidas o en adopción en busca de solicitudes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509925" y="2988237"/>
            <a:ext cx="2280179" cy="44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8"/>
              </a:lnSpc>
            </a:pPr>
            <a:r>
              <a:rPr lang="en-US" sz="24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Problematica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614512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41169" y="2988237"/>
            <a:ext cx="5634242" cy="44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8"/>
              </a:lnSpc>
            </a:pPr>
            <a:r>
              <a:rPr lang="en-US" sz="24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Solución / Propuesta de valor</a:t>
            </a:r>
            <a:r>
              <a:rPr lang="en-US" sz="24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66615" y="1256919"/>
            <a:ext cx="8418485" cy="1148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4"/>
              </a:lnSpc>
            </a:pPr>
            <a:r>
              <a:rPr lang="en-US" sz="4105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Alcances del proyecto</a:t>
            </a:r>
          </a:p>
          <a:p>
            <a:pPr algn="ctr">
              <a:lnSpc>
                <a:spcPts val="443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614512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23952" y="6013704"/>
            <a:ext cx="5580110" cy="3244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Publicación </a:t>
            </a:r>
            <a:r>
              <a:rPr lang="en-US" b="true" sz="21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de anuncios:</a:t>
            </a:r>
            <a:r>
              <a:rPr lang="en-US" sz="21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La plataforma permitirá a usuarios y refugios publicar y gestionar anuncios de mascotas perdidas y adoptables en un solo lugar, facilitando la visibilidad y conexión entre adoptantes, mascotas y refugios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4723" y="5604129"/>
            <a:ext cx="5474267" cy="406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Interacción social entre usuarios:</a:t>
            </a:r>
            <a:r>
              <a:rPr lang="en-US" sz="21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Los dueños de mascotas podrán crear perfiles para sus mascotas, compartir fotos, actualizaciones, y conectarse con otros dueños de mascotas. Esta funcionalidad de red social fomentará la creación de comunidades alrededor de mascotas.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68714" y="2339016"/>
            <a:ext cx="6090586" cy="283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Herramientas para refugios:</a:t>
            </a:r>
            <a:r>
              <a:rPr lang="en-US" sz="21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Los refugios tendrán acceso a un sistema dedicado para gestionar las adopciones, incluyendo la posibilidad de evaluar candidatos, registrar mascotas, y gestionar procesos de adopción de manera eficiente.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50089" y="2308479"/>
            <a:ext cx="5863536" cy="283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Geolocalización de mascotas perdidas:</a:t>
            </a:r>
            <a:r>
              <a:rPr lang="en-US" sz="21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Implementación de herramientas que permitan a los usuarios ver mascotas perdidas cercanas según su ubicación, facilitando la búsqueda y el rescate.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3058" y="893295"/>
            <a:ext cx="8201884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Limitaciones del proyecto</a:t>
            </a:r>
          </a:p>
          <a:p>
            <a:pPr algn="ctr">
              <a:lnSpc>
                <a:spcPts val="43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614512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70594"/>
            <a:ext cx="4829429" cy="584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  <a:spcBef>
                <a:spcPct val="0"/>
              </a:spcBef>
            </a:pPr>
            <a:r>
              <a:rPr lang="en-US" b="true" sz="2113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Alcance geográfico inicial:</a:t>
            </a:r>
            <a:r>
              <a:rPr lang="en-US" sz="2113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El proyecto se enfoca inicialmente en la Región Metropolitana de Chile, lo que podría limitar su adopción en otras regiones a menos que se contemple una futura expansión nacional o internacional. Además, las diferencias geográficas podrían presentar desafíos, especialmente en términos lingüísticos y culturales.</a:t>
            </a:r>
          </a:p>
          <a:p>
            <a:pPr algn="ctr">
              <a:lnSpc>
                <a:spcPts val="331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570721" y="6140503"/>
            <a:ext cx="5685724" cy="290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0"/>
              </a:lnSpc>
              <a:spcBef>
                <a:spcPct val="0"/>
              </a:spcBef>
            </a:pPr>
            <a:r>
              <a:rPr lang="en-US" b="true" sz="2133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Verificación de información: </a:t>
            </a:r>
            <a:r>
              <a:rPr lang="en-US" sz="2133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Garantizar la veracidad de los anuncios de mascotas puede ser un desafío, lo que implica la necesidad de mecanismos de control para evitar fraudes o publicaciones engañosas.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7805" y="2580119"/>
            <a:ext cx="5211556" cy="283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b="true" sz="2081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Mantenimiento de la comunidad:</a:t>
            </a:r>
            <a:r>
              <a:rPr lang="en-US" sz="2081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Mantener una comunidad activa y comprometida a largo plazo en la red social podría ser complicado sin una estrategia constante de marketing, incentivos e interacción.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3058" y="1057275"/>
            <a:ext cx="8201884" cy="168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Metodología de trabajo para el desarrollo del proyecto</a:t>
            </a:r>
          </a:p>
          <a:p>
            <a:pPr algn="ctr">
              <a:lnSpc>
                <a:spcPts val="43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614512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14296" y="2389843"/>
            <a:ext cx="15469784" cy="7216388"/>
            <a:chOff x="0" y="0"/>
            <a:chExt cx="4074346" cy="19006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74346" cy="1900612"/>
            </a:xfrm>
            <a:custGeom>
              <a:avLst/>
              <a:gdLst/>
              <a:ahLst/>
              <a:cxnLst/>
              <a:rect r="r" b="b" t="t" l="l"/>
              <a:pathLst>
                <a:path h="1900612" w="4074346">
                  <a:moveTo>
                    <a:pt x="12511" y="0"/>
                  </a:moveTo>
                  <a:lnTo>
                    <a:pt x="4061835" y="0"/>
                  </a:lnTo>
                  <a:cubicBezTo>
                    <a:pt x="4068745" y="0"/>
                    <a:pt x="4074346" y="5602"/>
                    <a:pt x="4074346" y="12511"/>
                  </a:cubicBezTo>
                  <a:lnTo>
                    <a:pt x="4074346" y="1888101"/>
                  </a:lnTo>
                  <a:cubicBezTo>
                    <a:pt x="4074346" y="1895011"/>
                    <a:pt x="4068745" y="1900612"/>
                    <a:pt x="4061835" y="1900612"/>
                  </a:cubicBezTo>
                  <a:lnTo>
                    <a:pt x="12511" y="1900612"/>
                  </a:lnTo>
                  <a:cubicBezTo>
                    <a:pt x="5602" y="1900612"/>
                    <a:pt x="0" y="1895011"/>
                    <a:pt x="0" y="1888101"/>
                  </a:cubicBezTo>
                  <a:lnTo>
                    <a:pt x="0" y="12511"/>
                  </a:lnTo>
                  <a:cubicBezTo>
                    <a:pt x="0" y="5602"/>
                    <a:pt x="5602" y="0"/>
                    <a:pt x="125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74346" cy="1938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39"/>
                </a:lnSpc>
              </a:pPr>
              <a:r>
                <a:rPr lang="en-US" sz="2099" b="true">
                  <a:solidFill>
                    <a:srgbClr val="000000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Metodología Tradicional- Ciclo de Vida del Software</a:t>
              </a:r>
            </a:p>
            <a:p>
              <a:pPr algn="l" marL="453387" indent="-226693" lvl="1">
                <a:lnSpc>
                  <a:spcPts val="2939"/>
                </a:lnSpc>
                <a:buAutoNum type="arabicPeriod" startAt="1"/>
              </a:pPr>
              <a:r>
                <a:rPr lang="en-US" b="true" sz="2099">
                  <a:solidFill>
                    <a:srgbClr val="000000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Diseño</a:t>
              </a: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:</a:t>
              </a:r>
            </a:p>
            <a:p>
              <a:pPr algn="l" marL="906774" indent="-302258" lvl="2">
                <a:lnSpc>
                  <a:spcPts val="2939"/>
                </a:lnSpc>
                <a:buFont typeface="Arial"/>
                <a:buChar char="⚬"/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Definición de requerimientos funcionales y técnicos.</a:t>
              </a:r>
            </a:p>
            <a:p>
              <a:pPr algn="l" marL="906774" indent="-302258" lvl="2">
                <a:lnSpc>
                  <a:spcPts val="2939"/>
                </a:lnSpc>
                <a:buFont typeface="Arial"/>
                <a:buChar char="⚬"/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Diseño de la arquitectura del sistema y prototipos de UI/UX.</a:t>
              </a:r>
            </a:p>
            <a:p>
              <a:pPr algn="l" marL="453387" indent="-226693" lvl="1">
                <a:lnSpc>
                  <a:spcPts val="2939"/>
                </a:lnSpc>
                <a:buAutoNum type="arabicPeriod" startAt="1"/>
              </a:pPr>
              <a:r>
                <a:rPr lang="en-US" b="true" sz="2099">
                  <a:solidFill>
                    <a:srgbClr val="000000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Planificación</a:t>
              </a: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:</a:t>
              </a:r>
            </a:p>
            <a:p>
              <a:pPr algn="l" marL="906774" indent="-302258" lvl="2">
                <a:lnSpc>
                  <a:spcPts val="2939"/>
                </a:lnSpc>
                <a:buFont typeface="Arial"/>
                <a:buChar char="⚬"/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Estimación de tiempos y asignación de recursos.</a:t>
              </a:r>
            </a:p>
            <a:p>
              <a:pPr algn="l" marL="906774" indent="-302258" lvl="2">
                <a:lnSpc>
                  <a:spcPts val="2939"/>
                </a:lnSpc>
                <a:buFont typeface="Arial"/>
                <a:buChar char="⚬"/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Definición de hitos y cronograma.</a:t>
              </a:r>
            </a:p>
            <a:p>
              <a:pPr algn="l" marL="453387" indent="-226693" lvl="1">
                <a:lnSpc>
                  <a:spcPts val="2939"/>
                </a:lnSpc>
                <a:buAutoNum type="arabicPeriod" startAt="1"/>
              </a:pPr>
              <a:r>
                <a:rPr lang="en-US" b="true" sz="2099">
                  <a:solidFill>
                    <a:srgbClr val="000000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Desarrollo</a:t>
              </a: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:</a:t>
              </a:r>
            </a:p>
            <a:p>
              <a:pPr algn="l" marL="906774" indent="-302258" lvl="2">
                <a:lnSpc>
                  <a:spcPts val="2939"/>
                </a:lnSpc>
                <a:buFont typeface="Arial"/>
                <a:buChar char="⚬"/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Codificación de la aplicación en Flutter.</a:t>
              </a:r>
            </a:p>
            <a:p>
              <a:pPr algn="l" marL="906774" indent="-302258" lvl="2">
                <a:lnSpc>
                  <a:spcPts val="2939"/>
                </a:lnSpc>
                <a:buFont typeface="Arial"/>
                <a:buChar char="⚬"/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Integración de Firebase (backend) y Mapbox (geolocalización).</a:t>
              </a:r>
            </a:p>
            <a:p>
              <a:pPr algn="l" marL="906774" indent="-302258" lvl="2">
                <a:lnSpc>
                  <a:spcPts val="2939"/>
                </a:lnSpc>
                <a:buFont typeface="Arial"/>
                <a:buChar char="⚬"/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Pruebas unitarias durante la implementación.</a:t>
              </a:r>
            </a:p>
            <a:p>
              <a:pPr algn="l" marL="453387" indent="-226693" lvl="1">
                <a:lnSpc>
                  <a:spcPts val="2939"/>
                </a:lnSpc>
                <a:buAutoNum type="arabicPeriod" startAt="1"/>
              </a:pPr>
              <a:r>
                <a:rPr lang="en-US" b="true" sz="2099">
                  <a:solidFill>
                    <a:srgbClr val="000000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Certificación (Pruebas)</a:t>
              </a: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:</a:t>
              </a:r>
            </a:p>
            <a:p>
              <a:pPr algn="l" marL="906774" indent="-302258" lvl="2">
                <a:lnSpc>
                  <a:spcPts val="2939"/>
                </a:lnSpc>
                <a:buFont typeface="Arial"/>
                <a:buChar char="⚬"/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Pruebas de integración, funcionales y de usuario para asegurar calidad.</a:t>
              </a:r>
            </a:p>
            <a:p>
              <a:pPr algn="l" marL="906774" indent="-302258" lvl="2">
                <a:lnSpc>
                  <a:spcPts val="2939"/>
                </a:lnSpc>
                <a:buFont typeface="Arial"/>
                <a:buChar char="⚬"/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Validación de todas las funcionalidades antes del despliegue.</a:t>
              </a:r>
            </a:p>
            <a:p>
              <a:pPr algn="l" marL="453387" indent="-226693" lvl="1">
                <a:lnSpc>
                  <a:spcPts val="2939"/>
                </a:lnSpc>
                <a:buAutoNum type="arabicPeriod" startAt="1"/>
              </a:pPr>
              <a:r>
                <a:rPr lang="en-US" b="true" sz="2099">
                  <a:solidFill>
                    <a:srgbClr val="000000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Despliegue</a:t>
              </a: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:</a:t>
              </a:r>
            </a:p>
            <a:p>
              <a:pPr algn="l" marL="906774" indent="-302258" lvl="2">
                <a:lnSpc>
                  <a:spcPts val="2939"/>
                </a:lnSpc>
                <a:buFont typeface="Arial"/>
                <a:buChar char="⚬"/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Publicación de la aplicación en Google Play y App Store.</a:t>
              </a:r>
            </a:p>
            <a:p>
              <a:pPr algn="l" marL="906774" indent="-302258" lvl="2">
                <a:lnSpc>
                  <a:spcPts val="2939"/>
                </a:lnSpc>
                <a:buFont typeface="Arial"/>
                <a:buChar char="⚬"/>
              </a:pPr>
              <a:r>
                <a:rPr lang="en-US" sz="2099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Mantenimiento inicial post-lanzamiento.</a:t>
              </a:r>
            </a:p>
            <a:p>
              <a:pPr algn="l">
                <a:lnSpc>
                  <a:spcPts val="293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3058" y="1057275"/>
            <a:ext cx="8201884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Cronograma para el desarrollo del proyecto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614512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06" y="2825952"/>
            <a:ext cx="18091388" cy="4341933"/>
          </a:xfrm>
          <a:custGeom>
            <a:avLst/>
            <a:gdLst/>
            <a:ahLst/>
            <a:cxnLst/>
            <a:rect r="r" b="b" t="t" l="l"/>
            <a:pathLst>
              <a:path h="4341933" w="18091388">
                <a:moveTo>
                  <a:pt x="0" y="0"/>
                </a:moveTo>
                <a:lnTo>
                  <a:pt x="18091388" y="0"/>
                </a:lnTo>
                <a:lnTo>
                  <a:pt x="18091388" y="4341934"/>
                </a:lnTo>
                <a:lnTo>
                  <a:pt x="0" y="434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100" y="504444"/>
            <a:ext cx="3974200" cy="1048512"/>
          </a:xfrm>
          <a:custGeom>
            <a:avLst/>
            <a:gdLst/>
            <a:ahLst/>
            <a:cxnLst/>
            <a:rect r="r" b="b" t="t" l="l"/>
            <a:pathLst>
              <a:path h="1048512" w="3974200">
                <a:moveTo>
                  <a:pt x="0" y="0"/>
                </a:moveTo>
                <a:lnTo>
                  <a:pt x="3974200" y="0"/>
                </a:lnTo>
                <a:lnTo>
                  <a:pt x="3974200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14512"/>
            <a:ext cx="3621315" cy="828376"/>
          </a:xfrm>
          <a:custGeom>
            <a:avLst/>
            <a:gdLst/>
            <a:ahLst/>
            <a:cxnLst/>
            <a:rect r="r" b="b" t="t" l="l"/>
            <a:pathLst>
              <a:path h="828376" w="3621315">
                <a:moveTo>
                  <a:pt x="0" y="0"/>
                </a:moveTo>
                <a:lnTo>
                  <a:pt x="3621315" y="0"/>
                </a:lnTo>
                <a:lnTo>
                  <a:pt x="3621315" y="828376"/>
                </a:lnTo>
                <a:lnTo>
                  <a:pt x="0" y="8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84389" y="2156975"/>
            <a:ext cx="11319221" cy="7838561"/>
          </a:xfrm>
          <a:custGeom>
            <a:avLst/>
            <a:gdLst/>
            <a:ahLst/>
            <a:cxnLst/>
            <a:rect r="r" b="b" t="t" l="l"/>
            <a:pathLst>
              <a:path h="7838561" w="11319221">
                <a:moveTo>
                  <a:pt x="0" y="0"/>
                </a:moveTo>
                <a:lnTo>
                  <a:pt x="11319222" y="0"/>
                </a:lnTo>
                <a:lnTo>
                  <a:pt x="11319222" y="7838561"/>
                </a:lnTo>
                <a:lnTo>
                  <a:pt x="0" y="7838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66615" y="1274826"/>
            <a:ext cx="8201884" cy="58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Arquitectura del software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DAGP2ilGgN8</dc:identifier>
  <dcterms:modified xsi:type="dcterms:W3CDTF">2011-08-01T06:04:30Z</dcterms:modified>
  <cp:revision>1</cp:revision>
  <dc:title>MascotAPP </dc:title>
</cp:coreProperties>
</file>